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266" r:id="rId2"/>
    <p:sldId id="256" r:id="rId3"/>
    <p:sldId id="263" r:id="rId4"/>
    <p:sldId id="274" r:id="rId5"/>
    <p:sldId id="268" r:id="rId6"/>
    <p:sldId id="257" r:id="rId7"/>
    <p:sldId id="275" r:id="rId8"/>
    <p:sldId id="276" r:id="rId9"/>
    <p:sldId id="269" r:id="rId10"/>
    <p:sldId id="258" r:id="rId11"/>
    <p:sldId id="260" r:id="rId12"/>
    <p:sldId id="277" r:id="rId13"/>
    <p:sldId id="259" r:id="rId14"/>
    <p:sldId id="278" r:id="rId15"/>
    <p:sldId id="279" r:id="rId16"/>
    <p:sldId id="280" r:id="rId17"/>
    <p:sldId id="281" r:id="rId18"/>
    <p:sldId id="282" r:id="rId19"/>
    <p:sldId id="283" r:id="rId20"/>
    <p:sldId id="305" r:id="rId21"/>
    <p:sldId id="284" r:id="rId22"/>
    <p:sldId id="261" r:id="rId23"/>
    <p:sldId id="262" r:id="rId24"/>
    <p:sldId id="304" r:id="rId25"/>
    <p:sldId id="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4" autoAdjust="0"/>
    <p:restoredTop sz="83810"/>
  </p:normalViewPr>
  <p:slideViewPr>
    <p:cSldViewPr snapToGrid="0">
      <p:cViewPr varScale="1">
        <p:scale>
          <a:sx n="88" d="100"/>
          <a:sy n="88" d="100"/>
        </p:scale>
        <p:origin x="3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4D0D7-1B4F-4A11-B8D0-D6A2277D42A2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468DE-6D01-4541-9E76-C6E066E3F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8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993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it notes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97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63556-F0FC-9703-11DC-4D3084013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F9B33-4FCE-C65E-9037-7DB861DD0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DD3451-3AD8-931F-5E2D-302C721B4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C273-DF3C-564F-4A5B-E1057C444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E3249-B50F-4564-93EC-BE479DD6F60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9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Spilt into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58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Further information: </a:t>
            </a:r>
          </a:p>
          <a:p>
            <a:r>
              <a:rPr lang="en-GB" dirty="0">
                <a:solidFill>
                  <a:srgbClr val="FF0000"/>
                </a:solidFill>
              </a:rPr>
              <a:t>Self-defence is never an acceptable reason to carry an illegal weapon under UK law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515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0E04-009D-FCBD-3600-6BB66853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03C29-CE26-308D-4A87-9D551FBF4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77272-8649-0AFF-33CF-34B16BB7D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Further information: </a:t>
            </a:r>
          </a:p>
          <a:p>
            <a:r>
              <a:rPr lang="en-GB" dirty="0">
                <a:solidFill>
                  <a:srgbClr val="FF0000"/>
                </a:solidFill>
              </a:rPr>
              <a:t>However, it is always illegal to buy and sell an illegal weapon regardless of your age and this DOES NOT MAKE IT SAFER it makes it more likely to be a victim of crime.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4704E-D3AA-E64F-D967-BA89B9A22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54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B1E8D-EBB5-2A42-7076-BE31262B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445DD-DF2F-E21B-836F-B9B08ED34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F888E-DE2F-36E6-5BD1-6384FBC03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Further information: </a:t>
            </a:r>
          </a:p>
          <a:p>
            <a:r>
              <a:rPr lang="en-GB" dirty="0">
                <a:solidFill>
                  <a:srgbClr val="FF0000"/>
                </a:solidFill>
              </a:rPr>
              <a:t>However, it is always illegal to buy and sell an illegal weapon regardless of your age and this DOES NOT MAKE IT SAFER it makes it more likely to be a victim of crime.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E50D3-D174-4DFF-4619-57A698129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60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class are all okay and thank them for engaging in a difficult theme.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helpline services and charities on the final slide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sharing with your Senior Management team any concerns about individuals upset or concerned by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8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 groups 2 statements each, but each group will only feedback on one.</a:t>
            </a:r>
          </a:p>
          <a:p>
            <a:r>
              <a:rPr lang="en-GB" dirty="0"/>
              <a:t>Get them to consider </a:t>
            </a:r>
          </a:p>
          <a:p>
            <a:r>
              <a:rPr lang="en-GB" dirty="0"/>
              <a:t>Do they think the statements are fair. </a:t>
            </a:r>
          </a:p>
          <a:p>
            <a:r>
              <a:rPr lang="en-GB" dirty="0"/>
              <a:t>What are the consequences of the the statements? To make us safer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8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it’s important not to jump to any conclusions even if you spot these signs. This pack includes a guide to speaking to a young person about knife crime that can help you broach the subject if you’re concerned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26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96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A034-4347-6EE6-F9D1-976245569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7EDADC-F72E-134E-CAE1-1D8DE4B32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9DCF7-5E85-32E6-E276-E726C547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73FBB-F59A-705B-5792-1039590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21BED-DA62-32FB-FCB5-C1B87CFF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53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DB37-0757-1904-4CB2-DF4A17EC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D8024-36DE-7BEF-29C6-BCC3938C3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F3363-4618-2550-B3BF-D5EC3B9B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09ABC-0A03-C48A-ED67-141A7BCF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5538-EEE8-FF95-3F70-483C694F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90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A44B6-4028-378B-192A-670965CD5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B0632-74C4-13EA-B2D0-081EF647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07D9C-06EB-E749-6E88-A4A91412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20F5D-05FE-FD44-2A37-3494A8E5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AEE2F-BAC2-B7A3-358C-D3CF2159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3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13C4-092C-8555-EC66-EE92E74B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7747C-B870-DDF0-141A-1A6613BC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79464-13E4-A468-3F7B-E906B43E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7A01-D118-5A29-5A31-27089D50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9DC1D-ECDB-453A-9A6C-3B9602E5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6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488A-3496-F244-31B2-E81026FE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70B7B-8278-3FB8-F03A-49D77B4A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43F8-24CF-C112-5F88-3ED67C0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59208-059B-F4D9-4F21-D3E3E535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B292-7FBF-830C-AF15-E2E9F532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2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60D0-17BB-25ED-05B1-F9162452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03DDE-0E9E-F950-E6DC-4C2634C9B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1FC78-30FA-FB25-A2A9-B38DD347A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500DC-39D0-150A-4D37-2922199C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07354-4D53-BE89-1C82-5AA9FC3A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E86D1-0F87-601A-E447-4B1ED2B6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14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8F4B-F340-2A1D-4EC2-FD067585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3C21-1D5F-3E88-FC3E-5B727EC1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AFE88-D04A-43E9-B2CB-8864E5935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8C79F-BED4-4FD0-F7BA-B13F5B0A3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4959F-CEE9-634A-D7F5-6DEF9A8C3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890E4-249A-43D0-11B0-521AB2F9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434F1-B00A-66A2-C23F-2C2BCD63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DF8C2-94D5-BE2B-7097-DEB423CD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9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95DF-C178-E3F2-E4FD-2CF76BAE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80152-EAE8-7760-E388-5C7E64F1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7D81E-409D-DD98-2456-BCE3C290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D1007-8996-28C0-E725-54CB71E9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3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07FF0-E131-5486-C309-4BBC1FAC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57D-A959-BF1A-1D6D-58F0FACE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FDCA9-BD1F-00EB-D2A6-8266FA03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5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2D42-E98E-F193-A490-92FBF8B9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A8B09-6E11-E1A3-8142-25AD6EDF9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CEBBB-3DEE-3260-07EF-67B02E25B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01FF-2105-8BFA-D821-A997FB52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BD452-6E27-8DDB-CE4E-42D756DD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6AA9E-B882-A1C9-4007-854D7E95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6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4473-8296-7F87-A661-A3F31DB4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074F2B-B307-5F49-9A7F-4A4CE8CD9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B85AE-3D0F-1C75-90F8-E63676896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11F0F-8989-018D-6716-2C03895B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8D114-852C-C535-0DF2-21D7D2F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5EEDF-E623-5102-C977-F53F21D8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8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7E86E-D792-652A-7D0D-ADC949B9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666B4-F649-DF5F-1573-C7543619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CBA37-D465-2A24-EFF4-D1EEC8CDC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77BF58-5055-4CDC-986F-987EBAA5C12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E5BF-40C2-C4E9-A9C3-3DA4A5E53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0CEAB-D448-D7CB-4436-1FCA6225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3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E43B-2185-A690-14BC-9CC5ECE9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10" y="1531951"/>
            <a:ext cx="2942210" cy="58467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venir Book" panose="02000503020000020003" pitchFamily="2" charset="0"/>
              </a:rPr>
              <a:t>Information</a:t>
            </a:r>
            <a:endParaRPr lang="en-GB" dirty="0">
              <a:solidFill>
                <a:srgbClr val="EBEBEB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5505-92FE-21E2-E7BB-E6CAD5178EAD}"/>
              </a:ext>
            </a:extLst>
          </p:cNvPr>
          <p:cNvSpPr txBox="1"/>
          <p:nvPr/>
        </p:nvSpPr>
        <p:spPr>
          <a:xfrm>
            <a:off x="993410" y="2352927"/>
            <a:ext cx="10205179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Make the session interactive by using resources like the quiz. 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Tailor your approach to your audience: – Are there any examples of knife crime in their local area? (Do not use real names)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Use the real life case studies: Show the videos and allow questions. 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Encourage open discussion throughout to make sure the participants are engaged.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Evidence has shown shocking and graphic content does not work and can sensationalise. Presenters can use emotion to convey content rather than shock.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Resources required: Post it notes, pens. Flip chart. IT (Laptop, projector, screen)</a:t>
            </a:r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EE8CFA-BC26-23F8-CFE5-AF18C3A8F214}"/>
              </a:ext>
            </a:extLst>
          </p:cNvPr>
          <p:cNvSpPr/>
          <p:nvPr/>
        </p:nvSpPr>
        <p:spPr>
          <a:xfrm>
            <a:off x="10725664" y="0"/>
            <a:ext cx="1198605" cy="69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609909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5F78-DF4D-0611-AC56-CA491F8C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19" y="1269549"/>
            <a:ext cx="10211162" cy="101161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venir Black" panose="02000503020000020003" pitchFamily="2" charset="0"/>
              </a:rPr>
              <a:t>Participant Activity: Know the facts</a:t>
            </a:r>
          </a:p>
        </p:txBody>
      </p:sp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45C6FC70-43E4-A2CB-9727-714BE208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7396" y="152155"/>
            <a:ext cx="956873" cy="956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0A96AB-5B1F-6CFC-5F61-919790F71457}"/>
              </a:ext>
            </a:extLst>
          </p:cNvPr>
          <p:cNvSpPr/>
          <p:nvPr/>
        </p:nvSpPr>
        <p:spPr>
          <a:xfrm>
            <a:off x="903793" y="2571380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</a:rPr>
              <a:t>Listen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B23ED-62DC-D9C4-8000-C1535B4D6222}"/>
              </a:ext>
            </a:extLst>
          </p:cNvPr>
          <p:cNvSpPr/>
          <p:nvPr/>
        </p:nvSpPr>
        <p:spPr>
          <a:xfrm>
            <a:off x="4561395" y="2571380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</a:rPr>
              <a:t>Discuss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0C23C1-F9BC-3335-EEC5-9042901A2463}"/>
              </a:ext>
            </a:extLst>
          </p:cNvPr>
          <p:cNvSpPr/>
          <p:nvPr/>
        </p:nvSpPr>
        <p:spPr>
          <a:xfrm>
            <a:off x="8218997" y="2602204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</a:rPr>
              <a:t>Ask and answer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FF017D-9FE3-E1DF-9EAB-4653E0255188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85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A46D9-9B06-185E-76A4-33D9CC8283F2}"/>
              </a:ext>
            </a:extLst>
          </p:cNvPr>
          <p:cNvSpPr/>
          <p:nvPr/>
        </p:nvSpPr>
        <p:spPr>
          <a:xfrm>
            <a:off x="874764" y="1162958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It is illegal to carry an offensive weapon like a knife in a public place without a “good reason”, even if you don’t intend to use it.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BE7C24-08E7-8921-86CB-D4EE82305CC8}"/>
              </a:ext>
            </a:extLst>
          </p:cNvPr>
          <p:cNvSpPr/>
          <p:nvPr/>
        </p:nvSpPr>
        <p:spPr>
          <a:xfrm>
            <a:off x="4532366" y="1162958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The maximum penalty for carrying a knife illegally is either four years in prison, an unlimited fine, or both.</a:t>
            </a:r>
          </a:p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806E32-0473-08DF-C4B6-61509748B09C}"/>
              </a:ext>
            </a:extLst>
          </p:cNvPr>
          <p:cNvSpPr/>
          <p:nvPr/>
        </p:nvSpPr>
        <p:spPr>
          <a:xfrm>
            <a:off x="8189968" y="1193782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A good reason for carrying a knife can include if it is a trade tool, for religious reasons, or a pen knife less than three inches long.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DA054C-D1CA-42B2-7496-2FA97BF59728}"/>
              </a:ext>
            </a:extLst>
          </p:cNvPr>
          <p:cNvSpPr/>
          <p:nvPr/>
        </p:nvSpPr>
        <p:spPr>
          <a:xfrm>
            <a:off x="874764" y="3692091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However, possessing a legal knife becomes illegal if it is used to cause injury or harm.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32B61B-8AC5-1563-471F-56662DF0D103}"/>
              </a:ext>
            </a:extLst>
          </p:cNvPr>
          <p:cNvSpPr/>
          <p:nvPr/>
        </p:nvSpPr>
        <p:spPr>
          <a:xfrm>
            <a:off x="4532366" y="3692091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Police can stop and search anyone they believe is carrying a weapon.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0BA63E-DD4F-2259-2FB9-451BBF9EEDBE}"/>
              </a:ext>
            </a:extLst>
          </p:cNvPr>
          <p:cNvSpPr/>
          <p:nvPr/>
        </p:nvSpPr>
        <p:spPr>
          <a:xfrm>
            <a:off x="8189968" y="3722915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You don’t have to just stab someone to have broken the law. Under ‘Joint Enterprise’ you could end up in prison for assisting or encouraging someone to commit a knife crime.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E0920F-EC30-8B11-58BF-CF89875EE8CE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9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4154C5-A984-1AED-E301-A941939FE1E1}"/>
              </a:ext>
            </a:extLst>
          </p:cNvPr>
          <p:cNvSpPr txBox="1">
            <a:spLocks/>
          </p:cNvSpPr>
          <p:nvPr/>
        </p:nvSpPr>
        <p:spPr>
          <a:xfrm>
            <a:off x="1034142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Facts about young people and </a:t>
            </a:r>
            <a:r>
              <a:rPr lang="en-GB" sz="6600" b="1" dirty="0">
                <a:solidFill>
                  <a:srgbClr val="FFC000"/>
                </a:solidFill>
                <a:latin typeface="Avenir Black" panose="02000503020000020003" pitchFamily="2" charset="0"/>
              </a:rPr>
              <a:t>knife crime</a:t>
            </a:r>
            <a:r>
              <a:rPr lang="en-GB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F2801F-52B6-0AA7-F9BF-CD72A3ACEB49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83804-B191-0E0D-5FF7-D86A586D0735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Although knife crime receives a lot of media coverage, only 1-in-1000 young people in Devon &amp; Cornwall carry a knife </a:t>
            </a:r>
            <a:br>
              <a:rPr lang="en-GB" sz="2800" b="1" dirty="0">
                <a:latin typeface="Avenir Black" panose="02000503020000020003" pitchFamily="2" charset="0"/>
              </a:rPr>
            </a:br>
            <a:r>
              <a:rPr lang="en-GB" sz="2800" b="1" dirty="0">
                <a:latin typeface="Avenir Black" panose="02000503020000020003" pitchFamily="2" charset="0"/>
              </a:rPr>
              <a:t>(Devon &amp; Cornwall Police data 2024)</a:t>
            </a:r>
          </a:p>
        </p:txBody>
      </p:sp>
      <p:pic>
        <p:nvPicPr>
          <p:cNvPr id="8" name="Picture 7" descr="A red and white map&#10;&#10;AI-generated content may be incorrect.">
            <a:extLst>
              <a:ext uri="{FF2B5EF4-FFF2-40B4-BE49-F238E27FC236}">
                <a16:creationId xmlns:a16="http://schemas.microsoft.com/office/drawing/2014/main" id="{BA32A012-049F-9B94-0B76-7E410924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8" t="32057" r="46078" b="34417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579E93-BEAF-7890-F10A-42782C5979BA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42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A7183-A105-5246-ABF5-357D6A32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5A2B3C-9BD3-B831-93C9-AD93A3022869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There is no “safe” place to stab someone.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4E8B3-2075-7454-2A7C-7DC61A336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r="40300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B2D8F9-263B-C649-3232-DFBEE977DE10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81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3131F-5DE6-89B0-574A-F6F3E4D5C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1B55D8-CBB8-01E1-28DA-3E1D32767471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Young people carry knives for self-defence or due to safety concerns.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77A42-3D76-EB81-9293-BC7B0ED22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4976" r="44699" b="23751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CAF4E2-A215-992E-4E96-F343F4962A1D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6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5E30E-E652-BBBE-9213-14295EF85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5E4F1E-88B6-84A7-75C9-A1A4089ED109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Some young people carry knives because they’ve been pressured to do so, to gain credibility among peers, or to intimidate others.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CC7B9-0B0E-59DE-63A9-5FC78583A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r="20648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16D352-6D45-F01E-3B28-A14DE060FD21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52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F30790-C062-D2EF-9923-A8AAB76B8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EF2881-EEFB-6321-FAD6-BD93C6E22D50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In some parts of the UK, you are statistically more likely to get stabbed by your own knife than someone else’s.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F74D3-048A-4C31-6F05-47FE90D0F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31992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685BB7-0DE0-927B-5650-FF145440A03C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5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15884-C48F-EB1D-0AFF-B93D31D24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866C95-C220-DE29-EC55-A357F4D3F9AC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Many instances of knife crime are related to criminal activity like the drug trade. Criminal gangs may even exploit a young person to get involved in their activities, like so-called ‘County Lines’.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EAA0E-ECAD-DB9F-A574-AD0842A23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r="15976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B1152D-30FD-EF72-C435-41B70D09508D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47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70975-CB7F-A88F-84EF-55D073E2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1ECDE9-13CF-D230-908B-EF2EF87FFF56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0CF1D-8711-30A9-9585-BB3DA4679663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If you have a criminal record, you may not be able to visit other countries, (i.e. The United States)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4EF3D-9E3D-8C01-ACFD-22DDA7C2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2" t="-135" r="14220" b="135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023FC8-92F9-F73A-81F2-467C9A57BE75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0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74B7-C643-8DF8-B0D3-46BB7A9C1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699" y="1519157"/>
            <a:ext cx="8827245" cy="2677648"/>
          </a:xfrm>
        </p:spPr>
        <p:txBody>
          <a:bodyPr>
            <a:normAutofit/>
          </a:bodyPr>
          <a:lstStyle/>
          <a:p>
            <a:pPr algn="l"/>
            <a:r>
              <a:rPr lang="en-GB" sz="8000" dirty="0">
                <a:solidFill>
                  <a:schemeClr val="bg1">
                    <a:alpha val="69001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#NOT THE ONE </a:t>
            </a:r>
            <a:r>
              <a:rPr lang="en-GB" sz="4400" dirty="0">
                <a:solidFill>
                  <a:srgbClr val="FFC000">
                    <a:alpha val="69001"/>
                  </a:srgb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CAMPAIGN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4EA9C-7233-CE06-9E34-D7BAD8F9D40C}"/>
              </a:ext>
            </a:extLst>
          </p:cNvPr>
          <p:cNvSpPr/>
          <p:nvPr/>
        </p:nvSpPr>
        <p:spPr>
          <a:xfrm>
            <a:off x="10725664" y="0"/>
            <a:ext cx="1198605" cy="69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Year 8+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906C5-CE54-4520-91BA-45623DAFCA0C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A3B50-43CE-C1CF-1369-0806C48F4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474B81-0CD0-6081-93F2-E68DD1E0AB26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It will impact on your ability to go to college and affect a job application. It will also show on DBS if you have been involved in a crime.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9E780-2552-3E3D-BE33-A63982BD5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25118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7CDC37-8939-967D-F545-6D0C24D70C3E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4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0E0CA-7E29-004F-85FA-5A670EF92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462114-2119-5343-4990-91F5B9258639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5DC79-8DE6-014F-BD4C-3A4F5C4C1685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BBC report: Knife crime has risen by 9% across the UK. Why are more youths carrying Knives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91272-CABB-EAC9-BF17-D6AAF6D6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r="7470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2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CC72-263A-1C1C-87BB-D0FD6433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15" y="951900"/>
            <a:ext cx="4746171" cy="4686903"/>
          </a:xfrm>
        </p:spPr>
        <p:txBody>
          <a:bodyPr anchor="t">
            <a:noAutofit/>
          </a:bodyPr>
          <a:lstStyle/>
          <a:p>
            <a:pPr algn="r"/>
            <a:r>
              <a:rPr lang="en-GB" sz="4800" b="1" dirty="0">
                <a:solidFill>
                  <a:schemeClr val="tx1"/>
                </a:solidFill>
                <a:latin typeface="Avenir Black" panose="02000503020000020003" pitchFamily="2" charset="0"/>
              </a:rPr>
              <a:t>Are you worried about a friend who maybe carrying a knife?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19739-666E-EDA9-C071-F33787FF7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103" y="940407"/>
            <a:ext cx="5579707" cy="4686903"/>
          </a:xfrm>
        </p:spPr>
        <p:txBody>
          <a:bodyPr anchor="ctr">
            <a:normAutofit fontScale="92500" lnSpcReduction="10000"/>
          </a:bodyPr>
          <a:lstStyle/>
          <a:p>
            <a:r>
              <a:rPr lang="en-GB" b="1" dirty="0">
                <a:solidFill>
                  <a:srgbClr val="92D050"/>
                </a:solidFill>
                <a:latin typeface="Avenir Book" panose="02000503020000020003" pitchFamily="2" charset="0"/>
              </a:rPr>
              <a:t>Changes in behaviour</a:t>
            </a:r>
            <a:r>
              <a:rPr lang="en-GB" dirty="0">
                <a:solidFill>
                  <a:srgbClr val="92D050"/>
                </a:solidFill>
                <a:latin typeface="Avenir Book" panose="02000503020000020003" pitchFamily="2" charset="0"/>
              </a:rPr>
              <a:t>: </a:t>
            </a:r>
            <a:r>
              <a:rPr lang="en-GB" dirty="0">
                <a:latin typeface="Avenir Book" panose="02000503020000020003" pitchFamily="2" charset="0"/>
              </a:rPr>
              <a:t>Sudden or significant changes in behaviour, such as becoming withdrawn, aggressive, or secretive.</a:t>
            </a:r>
          </a:p>
          <a:p>
            <a:r>
              <a:rPr lang="en-GB" b="1" dirty="0">
                <a:solidFill>
                  <a:srgbClr val="92D050"/>
                </a:solidFill>
                <a:latin typeface="Avenir Book" panose="02000503020000020003" pitchFamily="2" charset="0"/>
              </a:rPr>
              <a:t>Changes in friendships </a:t>
            </a:r>
            <a:r>
              <a:rPr lang="en-GB" dirty="0">
                <a:latin typeface="Avenir Book" panose="02000503020000020003" pitchFamily="2" charset="0"/>
              </a:rPr>
              <a:t>and associations: If a young person starts associating with new friends and groups you haven’t heard of or met before.</a:t>
            </a:r>
          </a:p>
          <a:p>
            <a:r>
              <a:rPr lang="en-GB" b="1" dirty="0">
                <a:solidFill>
                  <a:srgbClr val="92D050"/>
                </a:solidFill>
                <a:latin typeface="Avenir Book" panose="02000503020000020003" pitchFamily="2" charset="0"/>
              </a:rPr>
              <a:t>Academic performance: </a:t>
            </a:r>
            <a:r>
              <a:rPr lang="en-GB" dirty="0">
                <a:latin typeface="Avenir Book" panose="02000503020000020003" pitchFamily="2" charset="0"/>
              </a:rPr>
              <a:t>A sudden drop in academic performance or engagement in school can also be an indicator.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ECFA0-4218-DF88-0BB5-B67E84C83688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18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3369-9091-4FE7-187F-224DB78A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64" y="252203"/>
            <a:ext cx="5883867" cy="728735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Support and guidance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962E9-8370-2373-34B7-F0B4A1A3E227}"/>
              </a:ext>
            </a:extLst>
          </p:cNvPr>
          <p:cNvSpPr/>
          <p:nvPr/>
        </p:nvSpPr>
        <p:spPr>
          <a:xfrm>
            <a:off x="874764" y="1162958"/>
            <a:ext cx="3135086" cy="20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EAD30-8580-33E8-7E30-05ACE5650C15}"/>
              </a:ext>
            </a:extLst>
          </p:cNvPr>
          <p:cNvSpPr/>
          <p:nvPr/>
        </p:nvSpPr>
        <p:spPr>
          <a:xfrm>
            <a:off x="4532366" y="1162958"/>
            <a:ext cx="3135086" cy="203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A17FB-572A-970F-8B8C-699B1DBF8F3B}"/>
              </a:ext>
            </a:extLst>
          </p:cNvPr>
          <p:cNvSpPr/>
          <p:nvPr/>
        </p:nvSpPr>
        <p:spPr>
          <a:xfrm>
            <a:off x="8189968" y="1193782"/>
            <a:ext cx="3135086" cy="203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342E6F-9E24-13E6-1439-9463D9737278}"/>
              </a:ext>
            </a:extLst>
          </p:cNvPr>
          <p:cNvSpPr/>
          <p:nvPr/>
        </p:nvSpPr>
        <p:spPr>
          <a:xfrm>
            <a:off x="874764" y="3692091"/>
            <a:ext cx="3135086" cy="20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55B287-82EB-FF56-7E28-0BF006F8E14C}"/>
              </a:ext>
            </a:extLst>
          </p:cNvPr>
          <p:cNvSpPr/>
          <p:nvPr/>
        </p:nvSpPr>
        <p:spPr>
          <a:xfrm>
            <a:off x="4532366" y="3692091"/>
            <a:ext cx="3135086" cy="20304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69C4F-04E0-833F-23B4-A8AFD0838825}"/>
              </a:ext>
            </a:extLst>
          </p:cNvPr>
          <p:cNvSpPr/>
          <p:nvPr/>
        </p:nvSpPr>
        <p:spPr>
          <a:xfrm>
            <a:off x="8189968" y="3722915"/>
            <a:ext cx="3135086" cy="2032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61C05-6DB0-5824-92A4-343671627A52}"/>
              </a:ext>
            </a:extLst>
          </p:cNvPr>
          <p:cNvSpPr txBox="1"/>
          <p:nvPr/>
        </p:nvSpPr>
        <p:spPr>
          <a:xfrm>
            <a:off x="1102526" y="3240316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Resources and guidance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735C94-C158-DFDC-450B-43F6EA2F369B}"/>
              </a:ext>
            </a:extLst>
          </p:cNvPr>
          <p:cNvSpPr txBox="1"/>
          <p:nvPr/>
        </p:nvSpPr>
        <p:spPr>
          <a:xfrm>
            <a:off x="4738914" y="3247956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Guidance and support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C07DAC-5E7D-7EC9-77F3-4B59F1B27FD1}"/>
              </a:ext>
            </a:extLst>
          </p:cNvPr>
          <p:cNvSpPr txBox="1"/>
          <p:nvPr/>
        </p:nvSpPr>
        <p:spPr>
          <a:xfrm>
            <a:off x="4738913" y="2718409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Avenir Black" panose="02000503020000020003" pitchFamily="2" charset="0"/>
              </a:rPr>
              <a:t>0808 800 2222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venir Blac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7FC31-409E-5683-BD38-D305C37B648F}"/>
              </a:ext>
            </a:extLst>
          </p:cNvPr>
          <p:cNvSpPr txBox="1"/>
          <p:nvPr/>
        </p:nvSpPr>
        <p:spPr>
          <a:xfrm>
            <a:off x="9942287" y="1296473"/>
            <a:ext cx="1302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latin typeface="Avenir Black" panose="02000503020000020003" pitchFamily="2" charset="0"/>
              </a:rPr>
              <a:t>0808 808 5000</a:t>
            </a:r>
            <a:endParaRPr lang="en-US" sz="1200" b="1" dirty="0">
              <a:latin typeface="Avenir Black" panose="0200050302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46099F-ECEC-62C8-5F40-74C18A5C02D4}"/>
              </a:ext>
            </a:extLst>
          </p:cNvPr>
          <p:cNvSpPr txBox="1"/>
          <p:nvPr/>
        </p:nvSpPr>
        <p:spPr>
          <a:xfrm>
            <a:off x="8400425" y="3293312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Support helpline</a:t>
            </a:r>
            <a:endParaRPr lang="en-US" dirty="0"/>
          </a:p>
        </p:txBody>
      </p:sp>
      <p:pic>
        <p:nvPicPr>
          <p:cNvPr id="22" name="Picture 21" descr="A black and blue sign with white text&#10;&#10;AI-generated content may be incorrect.">
            <a:extLst>
              <a:ext uri="{FF2B5EF4-FFF2-40B4-BE49-F238E27FC236}">
                <a16:creationId xmlns:a16="http://schemas.microsoft.com/office/drawing/2014/main" id="{0DA1BC78-EA16-F888-31D2-147194E26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6" y="4234969"/>
            <a:ext cx="2714171" cy="9669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35445F-3989-671A-BF7D-64E6D3AD3644}"/>
              </a:ext>
            </a:extLst>
          </p:cNvPr>
          <p:cNvSpPr txBox="1"/>
          <p:nvPr/>
        </p:nvSpPr>
        <p:spPr>
          <a:xfrm>
            <a:off x="1085221" y="5860114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Confidential support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7E5F71-DD78-88D0-AAD3-2112E5C367F3}"/>
              </a:ext>
            </a:extLst>
          </p:cNvPr>
          <p:cNvSpPr txBox="1"/>
          <p:nvPr/>
        </p:nvSpPr>
        <p:spPr>
          <a:xfrm>
            <a:off x="4650191" y="5860114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Information and advice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ACCBB5-4D94-E531-16B6-CC29EA789C74}"/>
              </a:ext>
            </a:extLst>
          </p:cNvPr>
          <p:cNvSpPr txBox="1"/>
          <p:nvPr/>
        </p:nvSpPr>
        <p:spPr>
          <a:xfrm>
            <a:off x="8453456" y="5865566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Support and information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3276D-C8B7-C77D-9B66-A48D2BF6C901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31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227EB-B85D-D7DC-7BAB-D47F4BD88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39CF7-7FD0-B791-1CDA-F038AE72DB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EAD00-CE23-1287-5D4D-961AA1A1F619}"/>
              </a:ext>
            </a:extLst>
          </p:cNvPr>
          <p:cNvSpPr/>
          <p:nvPr/>
        </p:nvSpPr>
        <p:spPr>
          <a:xfrm>
            <a:off x="10725664" y="0"/>
            <a:ext cx="1198605" cy="69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Year 8+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337FA5-F89C-C755-9F0E-A9F6DF63C29B}"/>
              </a:ext>
            </a:extLst>
          </p:cNvPr>
          <p:cNvSpPr txBox="1">
            <a:spLocks/>
          </p:cNvSpPr>
          <p:nvPr/>
        </p:nvSpPr>
        <p:spPr>
          <a:xfrm>
            <a:off x="1479077" y="1610108"/>
            <a:ext cx="9233846" cy="3637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400" b="1" dirty="0">
                <a:solidFill>
                  <a:schemeClr val="bg1">
                    <a:alpha val="79939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Write down the most important thing you have learned from this session.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464452-0204-F4AC-FBE6-8AA6D57E65EF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532B-7088-4527-9763-345439C1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9E6F30-EE87-F546-F67E-E8BB10C5E7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800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261BF-9836-C662-D11C-8F1E25F84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077" y="2350337"/>
            <a:ext cx="9233846" cy="1307263"/>
          </a:xfrm>
        </p:spPr>
        <p:txBody>
          <a:bodyPr>
            <a:noAutofit/>
          </a:bodyPr>
          <a:lstStyle/>
          <a:p>
            <a:pPr algn="l"/>
            <a:r>
              <a:rPr lang="en-GB" sz="6400" b="1" dirty="0">
                <a:solidFill>
                  <a:schemeClr val="bg1">
                    <a:alpha val="79939"/>
                  </a:schemeClr>
                </a:solidFill>
                <a:latin typeface="Avenir Black" panose="02000503020000020003" pitchFamily="2" charset="0"/>
              </a:rPr>
              <a:t>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FC0868-B0CB-A5BC-FBDF-AEA540F8AEC1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7BAFF-AE40-FA85-594F-EB56E61CE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5863" t="16473" r="24681" b="11939"/>
          <a:stretch>
            <a:fillRect/>
          </a:stretch>
        </p:blipFill>
        <p:spPr>
          <a:xfrm>
            <a:off x="8433371" y="1"/>
            <a:ext cx="375862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76A599-8FA2-CBC1-E36A-206BB0F94980}"/>
              </a:ext>
            </a:extLst>
          </p:cNvPr>
          <p:cNvSpPr/>
          <p:nvPr/>
        </p:nvSpPr>
        <p:spPr>
          <a:xfrm>
            <a:off x="6207617" y="-8549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9184FACC-F1B0-3512-4A85-1B5B93697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961" y="337440"/>
            <a:ext cx="1231354" cy="1231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BB155-BF21-377D-0474-7D66253A7C62}"/>
              </a:ext>
            </a:extLst>
          </p:cNvPr>
          <p:cNvSpPr txBox="1"/>
          <p:nvPr/>
        </p:nvSpPr>
        <p:spPr>
          <a:xfrm>
            <a:off x="648961" y="1814917"/>
            <a:ext cx="7373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venir Black" panose="02000503020000020003" pitchFamily="2" charset="0"/>
              </a:rPr>
              <a:t>You have a say in your future. Make it one that’s free from knives.</a:t>
            </a:r>
            <a:endParaRPr lang="en-US" sz="36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127C7-5C9A-04A7-9E36-47BAEBE28B84}"/>
              </a:ext>
            </a:extLst>
          </p:cNvPr>
          <p:cNvSpPr txBox="1"/>
          <p:nvPr/>
        </p:nvSpPr>
        <p:spPr>
          <a:xfrm>
            <a:off x="648961" y="3815366"/>
            <a:ext cx="7373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Carrying a knife won’t keep you safe. In fact, statistics show that you are more likely to get hurt.</a:t>
            </a:r>
          </a:p>
          <a:p>
            <a:endParaRPr lang="en-GB" sz="2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A different future, free from knives, is possible  one with opportunities, security and hope.</a:t>
            </a:r>
            <a:endParaRPr lang="en-US" sz="2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CD0119-E56B-5822-DEF6-22E5235037F5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4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en_100424_2">
            <a:hlinkClick r:id="" action="ppaction://media"/>
            <a:extLst>
              <a:ext uri="{FF2B5EF4-FFF2-40B4-BE49-F238E27FC236}">
                <a16:creationId xmlns:a16="http://schemas.microsoft.com/office/drawing/2014/main" id="{70AF66B9-A9FA-D55C-64F0-C2E1A8982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67AC08-1438-D16C-269D-67382BAC6734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47EE64-9BD1-5245-3175-D3CAFF26F52D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atin typeface="Avenir Black" panose="02000503020000020003" pitchFamily="2" charset="0"/>
              </a:rPr>
              <a:t>True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EB86A-C02C-CEA9-D762-CEB309796B97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atin typeface="Avenir Black" panose="02000503020000020003" pitchFamily="2" charset="0"/>
              </a:rPr>
              <a:t>False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514E1D-FEE5-FA68-22F9-8B1C503AFA3D}"/>
              </a:ext>
            </a:extLst>
          </p:cNvPr>
          <p:cNvSpPr/>
          <p:nvPr/>
        </p:nvSpPr>
        <p:spPr>
          <a:xfrm>
            <a:off x="4997002" y="2553236"/>
            <a:ext cx="1751527" cy="17515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venir Black" panose="02000503020000020003" pitchFamily="2" charset="0"/>
              </a:rPr>
              <a:t>or</a:t>
            </a:r>
          </a:p>
        </p:txBody>
      </p:sp>
      <p:pic>
        <p:nvPicPr>
          <p:cNvPr id="12" name="Graphic 11" descr="Users with solid fill">
            <a:extLst>
              <a:ext uri="{FF2B5EF4-FFF2-40B4-BE49-F238E27FC236}">
                <a16:creationId xmlns:a16="http://schemas.microsoft.com/office/drawing/2014/main" id="{01FE1A13-E22E-97BF-679C-42FA94721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779" y="279191"/>
            <a:ext cx="956873" cy="956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640362-C4B3-E42C-9BEB-DF77700266D1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07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94376-AF47-5BFB-7A07-D488F2A6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439"/>
            <a:ext cx="10515600" cy="1867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chemeClr val="bg1"/>
                </a:solidFill>
                <a:effectLst/>
              </a:rPr>
              <a:t>Carrying a knife for self-defence is legal in the UK?</a:t>
            </a:r>
            <a:endParaRPr lang="en-GB" sz="6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595CB-E950-A85B-3B7E-A45B7CA09651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Question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D98AE8-073D-B564-3AF8-4FCC3AC26258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3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56071-7756-B2E5-7F5C-016FD685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B9FFE-AE0B-39AF-2040-DC9FEA85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439"/>
            <a:ext cx="10515600" cy="1867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chemeClr val="bg1"/>
                </a:solidFill>
                <a:effectLst/>
              </a:rPr>
              <a:t>Only 1-in-10 young people carry a knife in the UK.</a:t>
            </a:r>
            <a:endParaRPr lang="en-GB" sz="6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D409E-0613-DD00-9565-91AE06CB9157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Question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908365-015B-B009-E473-2BB5D48BD4C6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7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DBF699-17EE-8BF4-E090-C38AE816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B380-246B-9999-0366-1B07C5D95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439"/>
            <a:ext cx="10515600" cy="1867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chemeClr val="bg1"/>
                </a:solidFill>
                <a:effectLst/>
              </a:rPr>
              <a:t>Carrying a knife makes you safer.</a:t>
            </a:r>
            <a:endParaRPr lang="en-GB" sz="6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58E4B-1D35-B387-AB32-D3CA8CB3FD8F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Question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5451FA-8320-22EC-3ED1-2CD71E4D7D9E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1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DE9538-8A99-05C8-FE6F-B3AD03CB63FA}"/>
              </a:ext>
            </a:extLst>
          </p:cNvPr>
          <p:cNvSpPr txBox="1">
            <a:spLocks/>
          </p:cNvSpPr>
          <p:nvPr/>
        </p:nvSpPr>
        <p:spPr>
          <a:xfrm>
            <a:off x="844550" y="608782"/>
            <a:ext cx="10515600" cy="1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bg1"/>
                </a:solidFill>
              </a:rPr>
              <a:t>Carrying a knife for self-defence is legal in the UK?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620E93-61F8-5A58-231E-44133A1B3ED8}"/>
              </a:ext>
            </a:extLst>
          </p:cNvPr>
          <p:cNvSpPr txBox="1">
            <a:spLocks/>
          </p:cNvSpPr>
          <p:nvPr/>
        </p:nvSpPr>
        <p:spPr>
          <a:xfrm>
            <a:off x="838200" y="2514345"/>
            <a:ext cx="10515600" cy="1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bg1"/>
                </a:solidFill>
              </a:rPr>
              <a:t>Only 1 in 10 young people carry a knife in the UK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180588-2743-26F1-98B5-ED72A853805D}"/>
              </a:ext>
            </a:extLst>
          </p:cNvPr>
          <p:cNvSpPr txBox="1">
            <a:spLocks/>
          </p:cNvSpPr>
          <p:nvPr/>
        </p:nvSpPr>
        <p:spPr>
          <a:xfrm>
            <a:off x="838200" y="4592953"/>
            <a:ext cx="10515600" cy="1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bg1"/>
                </a:solidFill>
              </a:rPr>
              <a:t>Carrying a knife makes you safer.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40E11-4D1D-AB46-DE15-09BACCB192A7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51035-89BB-C378-D924-958ED4ED34BB}"/>
              </a:ext>
            </a:extLst>
          </p:cNvPr>
          <p:cNvSpPr txBox="1"/>
          <p:nvPr/>
        </p:nvSpPr>
        <p:spPr>
          <a:xfrm rot="20359394">
            <a:off x="3571402" y="901778"/>
            <a:ext cx="30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  <a:effectLst>
                  <a:glow rad="158632">
                    <a:schemeClr val="tx1">
                      <a:lumMod val="75000"/>
                      <a:lumOff val="25000"/>
                    </a:schemeClr>
                  </a:glow>
                </a:effectLst>
                <a:latin typeface="Avenir Black" panose="02000503020000020003" pitchFamily="2" charset="0"/>
              </a:rPr>
              <a:t>FALSE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B1E05-84B3-34D5-C629-79198E107E6D}"/>
              </a:ext>
            </a:extLst>
          </p:cNvPr>
          <p:cNvSpPr txBox="1"/>
          <p:nvPr/>
        </p:nvSpPr>
        <p:spPr>
          <a:xfrm rot="20359394">
            <a:off x="3571404" y="2847898"/>
            <a:ext cx="30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effectLst>
                  <a:glow rad="158632">
                    <a:schemeClr val="tx1">
                      <a:lumMod val="75000"/>
                      <a:lumOff val="25000"/>
                    </a:schemeClr>
                  </a:glow>
                </a:effectLst>
                <a:latin typeface="Avenir Black" panose="02000503020000020003" pitchFamily="2" charset="0"/>
              </a:rPr>
              <a:t>TRUE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E88A3-2D90-1FC8-9935-D645238442DA}"/>
              </a:ext>
            </a:extLst>
          </p:cNvPr>
          <p:cNvSpPr txBox="1"/>
          <p:nvPr/>
        </p:nvSpPr>
        <p:spPr>
          <a:xfrm rot="20359394">
            <a:off x="3571404" y="4838385"/>
            <a:ext cx="30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effectLst>
                  <a:glow rad="158632">
                    <a:schemeClr val="tx1">
                      <a:lumMod val="75000"/>
                      <a:lumOff val="25000"/>
                    </a:schemeClr>
                  </a:glow>
                </a:effectLst>
                <a:latin typeface="Avenir Black" panose="02000503020000020003" pitchFamily="2" charset="0"/>
              </a:rPr>
              <a:t>FALSE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978F00-560A-86AC-888A-38C2F25F49CA}"/>
              </a:ext>
            </a:extLst>
          </p:cNvPr>
          <p:cNvSpPr/>
          <p:nvPr/>
        </p:nvSpPr>
        <p:spPr>
          <a:xfrm>
            <a:off x="10109915" y="6166022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2163</TotalTime>
  <Words>1035</Words>
  <Application>Microsoft Macintosh PowerPoint</Application>
  <PresentationFormat>Widescreen</PresentationFormat>
  <Paragraphs>119</Paragraphs>
  <Slides>25</Slides>
  <Notes>11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Avenir Black</vt:lpstr>
      <vt:lpstr>Avenir Book</vt:lpstr>
      <vt:lpstr>Office Theme</vt:lpstr>
      <vt:lpstr>Information</vt:lpstr>
      <vt:lpstr>#NOT THE ONE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Participant Activity: Know the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worried about a friend who maybe carrying a knife?</vt:lpstr>
      <vt:lpstr>Support and guidance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Deborah 15928</dc:creator>
  <cp:lastModifiedBy>Steve Williams</cp:lastModifiedBy>
  <cp:revision>29</cp:revision>
  <dcterms:created xsi:type="dcterms:W3CDTF">2026-01-05T09:53:20Z</dcterms:created>
  <dcterms:modified xsi:type="dcterms:W3CDTF">2026-01-14T10:05:14Z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cbfa385-8296-4297-a9ac-837a1833737a_Enabled">
    <vt:lpwstr>true</vt:lpwstr>
  </property>
  <property fmtid="{D5CDD505-2E9C-101B-9397-08002B2CF9AE}" pid="3" name="MSIP_Label_ccbfa385-8296-4297-a9ac-837a1833737a_SetDate">
    <vt:lpwstr>2026-01-05T09:55:21Z</vt:lpwstr>
  </property>
  <property fmtid="{D5CDD505-2E9C-101B-9397-08002B2CF9AE}" pid="4" name="MSIP_Label_ccbfa385-8296-4297-a9ac-837a1833737a_Method">
    <vt:lpwstr>Standard</vt:lpwstr>
  </property>
  <property fmtid="{D5CDD505-2E9C-101B-9397-08002B2CF9AE}" pid="5" name="MSIP_Label_ccbfa385-8296-4297-a9ac-837a1833737a_Name">
    <vt:lpwstr>ccbfa385-8296-4297-a9ac-837a1833737a</vt:lpwstr>
  </property>
  <property fmtid="{D5CDD505-2E9C-101B-9397-08002B2CF9AE}" pid="6" name="MSIP_Label_ccbfa385-8296-4297-a9ac-837a1833737a_SiteId">
    <vt:lpwstr>4515d0c5-b418-4cfa-9741-222da68a18d7</vt:lpwstr>
  </property>
  <property fmtid="{D5CDD505-2E9C-101B-9397-08002B2CF9AE}" pid="7" name="MSIP_Label_ccbfa385-8296-4297-a9ac-837a1833737a_ActionId">
    <vt:lpwstr>a784c6ee-9b72-49f1-992f-011328e3c59b</vt:lpwstr>
  </property>
  <property fmtid="{D5CDD505-2E9C-101B-9397-08002B2CF9AE}" pid="8" name="MSIP_Label_ccbfa385-8296-4297-a9ac-837a1833737a_ContentBits">
    <vt:lpwstr>0</vt:lpwstr>
  </property>
  <property fmtid="{D5CDD505-2E9C-101B-9397-08002B2CF9AE}" pid="9" name="MSIP_Label_ccbfa385-8296-4297-a9ac-837a1833737a_Tag">
    <vt:lpwstr>10, 3, 0, 1</vt:lpwstr>
  </property>
</Properties>
</file>