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30" r:id="rId1"/>
  </p:sldMasterIdLst>
  <p:notesMasterIdLst>
    <p:notesMasterId r:id="rId29"/>
  </p:notesMasterIdLst>
  <p:sldIdLst>
    <p:sldId id="256" r:id="rId2"/>
    <p:sldId id="283" r:id="rId3"/>
    <p:sldId id="257" r:id="rId4"/>
    <p:sldId id="284" r:id="rId5"/>
    <p:sldId id="285" r:id="rId6"/>
    <p:sldId id="286" r:id="rId7"/>
    <p:sldId id="287" r:id="rId8"/>
    <p:sldId id="288" r:id="rId9"/>
    <p:sldId id="289" r:id="rId10"/>
    <p:sldId id="290" r:id="rId11"/>
    <p:sldId id="291" r:id="rId12"/>
    <p:sldId id="292" r:id="rId13"/>
    <p:sldId id="267"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262" r:id="rId28"/>
  </p:sldIdLst>
  <p:sldSz cx="12192000" cy="6858000"/>
  <p:notesSz cx="6858000" cy="9144000"/>
  <p:embeddedFontLst>
    <p:embeddedFont>
      <p:font typeface="Avenir Black" panose="02000503020000020003" pitchFamily="2" charset="0"/>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2B93"/>
    <a:srgbClr val="39164A"/>
    <a:srgbClr val="782084"/>
    <a:srgbClr val="FFB499"/>
    <a:srgbClr val="FF9999"/>
    <a:srgbClr val="FF7C80"/>
    <a:srgbClr val="E5AEDD"/>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80" autoAdjust="0"/>
    <p:restoredTop sz="81497"/>
  </p:normalViewPr>
  <p:slideViewPr>
    <p:cSldViewPr snapToGrid="0">
      <p:cViewPr varScale="1">
        <p:scale>
          <a:sx n="58" d="100"/>
          <a:sy n="58" d="100"/>
        </p:scale>
        <p:origin x="216" y="10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7BD12-CA39-49DA-869D-A600FA2D8F99}" type="datetimeFigureOut">
              <a:rPr lang="en-GB" smtClean="0"/>
              <a:t>14/01/2026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E3249-B50F-4564-93EC-BE479DD6F602}" type="slidenum">
              <a:rPr lang="en-GB" smtClean="0"/>
              <a:t>‹#›</a:t>
            </a:fld>
            <a:endParaRPr lang="en-GB"/>
          </a:p>
        </p:txBody>
      </p:sp>
    </p:spTree>
    <p:extLst>
      <p:ext uri="{BB962C8B-B14F-4D97-AF65-F5344CB8AC3E}">
        <p14:creationId xmlns:p14="http://schemas.microsoft.com/office/powerpoint/2010/main" val="79753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groups or as individuals, the facilitator acts as the quiz master reading out each questions. Ask participants to swap their answer sheets as you read out the answers at the end.</a:t>
            </a:r>
          </a:p>
        </p:txBody>
      </p:sp>
      <p:sp>
        <p:nvSpPr>
          <p:cNvPr id="4" name="Slide Number Placeholder 3"/>
          <p:cNvSpPr>
            <a:spLocks noGrp="1"/>
          </p:cNvSpPr>
          <p:nvPr>
            <p:ph type="sldNum" sz="quarter" idx="5"/>
          </p:nvPr>
        </p:nvSpPr>
        <p:spPr/>
        <p:txBody>
          <a:bodyPr/>
          <a:lstStyle/>
          <a:p>
            <a:fld id="{7DAE3249-B50F-4564-93EC-BE479DD6F602}" type="slidenum">
              <a:rPr lang="en-GB" smtClean="0"/>
              <a:t>1</a:t>
            </a:fld>
            <a:endParaRPr lang="en-GB"/>
          </a:p>
        </p:txBody>
      </p:sp>
    </p:spTree>
    <p:extLst>
      <p:ext uri="{BB962C8B-B14F-4D97-AF65-F5344CB8AC3E}">
        <p14:creationId xmlns:p14="http://schemas.microsoft.com/office/powerpoint/2010/main" val="36561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D0941-3D98-1D21-C6F6-C69CC00E7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46E38-A361-EE56-62D5-C47973CA1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93E4B-99AB-26B5-D343-24757183BEA9}"/>
              </a:ext>
            </a:extLst>
          </p:cNvPr>
          <p:cNvSpPr>
            <a:spLocks noGrp="1"/>
          </p:cNvSpPr>
          <p:nvPr>
            <p:ph type="body" idx="1"/>
          </p:nvPr>
        </p:nvSpPr>
        <p:spPr/>
        <p:txBody>
          <a:bodyPr/>
          <a:lstStyle/>
          <a:p>
            <a:r>
              <a:rPr lang="en-GB" dirty="0"/>
              <a:t>Spilt into groups and hand out sheets</a:t>
            </a:r>
          </a:p>
        </p:txBody>
      </p:sp>
      <p:sp>
        <p:nvSpPr>
          <p:cNvPr id="4" name="Slide Number Placeholder 3">
            <a:extLst>
              <a:ext uri="{FF2B5EF4-FFF2-40B4-BE49-F238E27FC236}">
                <a16:creationId xmlns:a16="http://schemas.microsoft.com/office/drawing/2014/main" id="{7A41B3D3-EA22-B30D-7931-22DEBE935E44}"/>
              </a:ext>
            </a:extLst>
          </p:cNvPr>
          <p:cNvSpPr>
            <a:spLocks noGrp="1"/>
          </p:cNvSpPr>
          <p:nvPr>
            <p:ph type="sldNum" sz="quarter" idx="5"/>
          </p:nvPr>
        </p:nvSpPr>
        <p:spPr/>
        <p:txBody>
          <a:bodyPr/>
          <a:lstStyle/>
          <a:p>
            <a:fld id="{7DAE3249-B50F-4564-93EC-BE479DD6F602}" type="slidenum">
              <a:rPr lang="en-GB" smtClean="0"/>
              <a:t>10</a:t>
            </a:fld>
            <a:endParaRPr lang="en-GB"/>
          </a:p>
        </p:txBody>
      </p:sp>
    </p:spTree>
    <p:extLst>
      <p:ext uri="{BB962C8B-B14F-4D97-AF65-F5344CB8AC3E}">
        <p14:creationId xmlns:p14="http://schemas.microsoft.com/office/powerpoint/2010/main" val="1073240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4ABBC-329E-545A-5765-CDF029439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78DDD-00E4-1381-6B8B-52FAFCAD2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D7547-BC0B-8BAE-160B-15D9CE243975}"/>
              </a:ext>
            </a:extLst>
          </p:cNvPr>
          <p:cNvSpPr>
            <a:spLocks noGrp="1"/>
          </p:cNvSpPr>
          <p:nvPr>
            <p:ph type="body" idx="1"/>
          </p:nvPr>
        </p:nvSpPr>
        <p:spPr/>
        <p:txBody>
          <a:bodyPr/>
          <a:lstStyle/>
          <a:p>
            <a:r>
              <a:rPr lang="en-GB" dirty="0"/>
              <a:t>Spilt into groups and hand out sheets</a:t>
            </a:r>
          </a:p>
        </p:txBody>
      </p:sp>
      <p:sp>
        <p:nvSpPr>
          <p:cNvPr id="4" name="Slide Number Placeholder 3">
            <a:extLst>
              <a:ext uri="{FF2B5EF4-FFF2-40B4-BE49-F238E27FC236}">
                <a16:creationId xmlns:a16="http://schemas.microsoft.com/office/drawing/2014/main" id="{E0A53AE6-E2B6-398A-53C3-4CBFEDCB2AE3}"/>
              </a:ext>
            </a:extLst>
          </p:cNvPr>
          <p:cNvSpPr>
            <a:spLocks noGrp="1"/>
          </p:cNvSpPr>
          <p:nvPr>
            <p:ph type="sldNum" sz="quarter" idx="5"/>
          </p:nvPr>
        </p:nvSpPr>
        <p:spPr/>
        <p:txBody>
          <a:bodyPr/>
          <a:lstStyle/>
          <a:p>
            <a:fld id="{7DAE3249-B50F-4564-93EC-BE479DD6F602}" type="slidenum">
              <a:rPr lang="en-GB" smtClean="0"/>
              <a:t>11</a:t>
            </a:fld>
            <a:endParaRPr lang="en-GB"/>
          </a:p>
        </p:txBody>
      </p:sp>
    </p:spTree>
    <p:extLst>
      <p:ext uri="{BB962C8B-B14F-4D97-AF65-F5344CB8AC3E}">
        <p14:creationId xmlns:p14="http://schemas.microsoft.com/office/powerpoint/2010/main" val="125878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C9653-4623-F3FD-2BD1-CD7A15512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C255F-9D46-7D00-F26A-373BE1885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C8E65-2131-2029-D7C4-6583E67F69E6}"/>
              </a:ext>
            </a:extLst>
          </p:cNvPr>
          <p:cNvSpPr>
            <a:spLocks noGrp="1"/>
          </p:cNvSpPr>
          <p:nvPr>
            <p:ph type="body" idx="1"/>
          </p:nvPr>
        </p:nvSpPr>
        <p:spPr/>
        <p:txBody>
          <a:bodyPr/>
          <a:lstStyle/>
          <a:p>
            <a:r>
              <a:rPr lang="en-GB" dirty="0"/>
              <a:t>Spilt into groups and hand out sheets</a:t>
            </a:r>
          </a:p>
        </p:txBody>
      </p:sp>
      <p:sp>
        <p:nvSpPr>
          <p:cNvPr id="4" name="Slide Number Placeholder 3">
            <a:extLst>
              <a:ext uri="{FF2B5EF4-FFF2-40B4-BE49-F238E27FC236}">
                <a16:creationId xmlns:a16="http://schemas.microsoft.com/office/drawing/2014/main" id="{E2B9B57D-8E55-39BC-51DF-78FC314911E2}"/>
              </a:ext>
            </a:extLst>
          </p:cNvPr>
          <p:cNvSpPr>
            <a:spLocks noGrp="1"/>
          </p:cNvSpPr>
          <p:nvPr>
            <p:ph type="sldNum" sz="quarter" idx="5"/>
          </p:nvPr>
        </p:nvSpPr>
        <p:spPr/>
        <p:txBody>
          <a:bodyPr/>
          <a:lstStyle/>
          <a:p>
            <a:fld id="{7DAE3249-B50F-4564-93EC-BE479DD6F602}" type="slidenum">
              <a:rPr lang="en-GB" smtClean="0"/>
              <a:t>12</a:t>
            </a:fld>
            <a:endParaRPr lang="en-GB"/>
          </a:p>
        </p:txBody>
      </p:sp>
    </p:spTree>
    <p:extLst>
      <p:ext uri="{BB962C8B-B14F-4D97-AF65-F5344CB8AC3E}">
        <p14:creationId xmlns:p14="http://schemas.microsoft.com/office/powerpoint/2010/main" val="786117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C5A27-D0A9-5266-17F2-3740E54D7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231B1-CE4F-9360-800F-E4218EA4A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D2429F-4E00-C870-1188-C6171A162F36}"/>
              </a:ext>
            </a:extLst>
          </p:cNvPr>
          <p:cNvSpPr>
            <a:spLocks noGrp="1"/>
          </p:cNvSpPr>
          <p:nvPr>
            <p:ph type="body" idx="1"/>
          </p:nvPr>
        </p:nvSpPr>
        <p:spPr/>
        <p:txBody>
          <a:bodyPr/>
          <a:lstStyle/>
          <a:p>
            <a:r>
              <a:rPr lang="en-GB" dirty="0">
                <a:solidFill>
                  <a:srgbClr val="FF0000"/>
                </a:solidFill>
              </a:rPr>
              <a:t>Further information: </a:t>
            </a:r>
          </a:p>
          <a:p>
            <a:r>
              <a:rPr lang="en-GB" dirty="0">
                <a:solidFill>
                  <a:srgbClr val="FF0000"/>
                </a:solidFill>
              </a:rPr>
              <a:t>Self-defence is never an acceptable reason to carry an illegal weapon under UK law</a:t>
            </a:r>
          </a:p>
        </p:txBody>
      </p:sp>
      <p:sp>
        <p:nvSpPr>
          <p:cNvPr id="4" name="Slide Number Placeholder 3">
            <a:extLst>
              <a:ext uri="{FF2B5EF4-FFF2-40B4-BE49-F238E27FC236}">
                <a16:creationId xmlns:a16="http://schemas.microsoft.com/office/drawing/2014/main" id="{E1E09D79-3C5D-021D-274B-F6E7BF602FDC}"/>
              </a:ext>
            </a:extLst>
          </p:cNvPr>
          <p:cNvSpPr>
            <a:spLocks noGrp="1"/>
          </p:cNvSpPr>
          <p:nvPr>
            <p:ph type="sldNum" sz="quarter" idx="5"/>
          </p:nvPr>
        </p:nvSpPr>
        <p:spPr/>
        <p:txBody>
          <a:bodyPr/>
          <a:lstStyle/>
          <a:p>
            <a:fld id="{7DAE3249-B50F-4564-93EC-BE479DD6F602}" type="slidenum">
              <a:rPr lang="en-GB" smtClean="0"/>
              <a:t>14</a:t>
            </a:fld>
            <a:endParaRPr lang="en-GB"/>
          </a:p>
        </p:txBody>
      </p:sp>
    </p:spTree>
    <p:extLst>
      <p:ext uri="{BB962C8B-B14F-4D97-AF65-F5344CB8AC3E}">
        <p14:creationId xmlns:p14="http://schemas.microsoft.com/office/powerpoint/2010/main" val="3783629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65A84-5348-71DB-9DEB-8F9085301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DC5C3-4AEA-1899-2FB5-328D4AA13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6BD6E-32A4-20ED-4DE9-96E7744CDAF3}"/>
              </a:ext>
            </a:extLst>
          </p:cNvPr>
          <p:cNvSpPr>
            <a:spLocks noGrp="1"/>
          </p:cNvSpPr>
          <p:nvPr>
            <p:ph type="body" idx="1"/>
          </p:nvPr>
        </p:nvSpPr>
        <p:spPr/>
        <p:txBody>
          <a:bodyPr/>
          <a:lstStyle/>
          <a:p>
            <a:r>
              <a:rPr lang="en-GB" dirty="0">
                <a:solidFill>
                  <a:srgbClr val="FF0000"/>
                </a:solidFill>
              </a:rPr>
              <a:t>Further information: </a:t>
            </a:r>
          </a:p>
          <a:p>
            <a:r>
              <a:rPr lang="en-GB" dirty="0">
                <a:solidFill>
                  <a:srgbClr val="FF0000"/>
                </a:solidFill>
              </a:rPr>
              <a:t>However, it is always illegal to buy and sell an illegal weapon regardless of your age.</a:t>
            </a:r>
          </a:p>
        </p:txBody>
      </p:sp>
      <p:sp>
        <p:nvSpPr>
          <p:cNvPr id="4" name="Slide Number Placeholder 3">
            <a:extLst>
              <a:ext uri="{FF2B5EF4-FFF2-40B4-BE49-F238E27FC236}">
                <a16:creationId xmlns:a16="http://schemas.microsoft.com/office/drawing/2014/main" id="{C49300A6-3373-540A-A5F0-0AF14C3F3B64}"/>
              </a:ext>
            </a:extLst>
          </p:cNvPr>
          <p:cNvSpPr>
            <a:spLocks noGrp="1"/>
          </p:cNvSpPr>
          <p:nvPr>
            <p:ph type="sldNum" sz="quarter" idx="5"/>
          </p:nvPr>
        </p:nvSpPr>
        <p:spPr/>
        <p:txBody>
          <a:bodyPr/>
          <a:lstStyle/>
          <a:p>
            <a:fld id="{7DAE3249-B50F-4564-93EC-BE479DD6F602}" type="slidenum">
              <a:rPr lang="en-GB" smtClean="0"/>
              <a:t>15</a:t>
            </a:fld>
            <a:endParaRPr lang="en-GB"/>
          </a:p>
        </p:txBody>
      </p:sp>
    </p:spTree>
    <p:extLst>
      <p:ext uri="{BB962C8B-B14F-4D97-AF65-F5344CB8AC3E}">
        <p14:creationId xmlns:p14="http://schemas.microsoft.com/office/powerpoint/2010/main" val="85010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78221-1EB8-0C20-5E16-3A5F37C37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05938-6E65-7298-7178-FA459E6F4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FA6E3-8B64-65E1-D5CF-5E0A201731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A799012-F22E-588B-673D-9280D41FC61B}"/>
              </a:ext>
            </a:extLst>
          </p:cNvPr>
          <p:cNvSpPr>
            <a:spLocks noGrp="1"/>
          </p:cNvSpPr>
          <p:nvPr>
            <p:ph type="sldNum" sz="quarter" idx="5"/>
          </p:nvPr>
        </p:nvSpPr>
        <p:spPr/>
        <p:txBody>
          <a:bodyPr/>
          <a:lstStyle/>
          <a:p>
            <a:fld id="{7DAE3249-B50F-4564-93EC-BE479DD6F602}" type="slidenum">
              <a:rPr lang="en-GB" smtClean="0"/>
              <a:t>16</a:t>
            </a:fld>
            <a:endParaRPr lang="en-GB"/>
          </a:p>
        </p:txBody>
      </p:sp>
    </p:spTree>
    <p:extLst>
      <p:ext uri="{BB962C8B-B14F-4D97-AF65-F5344CB8AC3E}">
        <p14:creationId xmlns:p14="http://schemas.microsoft.com/office/powerpoint/2010/main" val="1516363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D3EAF-1239-A50C-CA64-0D73C116C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6D140-5DD0-FC17-C4C0-8EB90C190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C3305-E141-0348-DB8E-31A86F3850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Further information: You can also be made to pay an unlimited fine</a:t>
            </a:r>
          </a:p>
        </p:txBody>
      </p:sp>
      <p:sp>
        <p:nvSpPr>
          <p:cNvPr id="4" name="Slide Number Placeholder 3">
            <a:extLst>
              <a:ext uri="{FF2B5EF4-FFF2-40B4-BE49-F238E27FC236}">
                <a16:creationId xmlns:a16="http://schemas.microsoft.com/office/drawing/2014/main" id="{C64654F8-0066-BF0D-E349-F5260A870457}"/>
              </a:ext>
            </a:extLst>
          </p:cNvPr>
          <p:cNvSpPr>
            <a:spLocks noGrp="1"/>
          </p:cNvSpPr>
          <p:nvPr>
            <p:ph type="sldNum" sz="quarter" idx="5"/>
          </p:nvPr>
        </p:nvSpPr>
        <p:spPr/>
        <p:txBody>
          <a:bodyPr/>
          <a:lstStyle/>
          <a:p>
            <a:fld id="{7DAE3249-B50F-4564-93EC-BE479DD6F602}" type="slidenum">
              <a:rPr lang="en-GB" smtClean="0"/>
              <a:t>17</a:t>
            </a:fld>
            <a:endParaRPr lang="en-GB"/>
          </a:p>
        </p:txBody>
      </p:sp>
    </p:spTree>
    <p:extLst>
      <p:ext uri="{BB962C8B-B14F-4D97-AF65-F5344CB8AC3E}">
        <p14:creationId xmlns:p14="http://schemas.microsoft.com/office/powerpoint/2010/main" val="210308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5F4C-CEBA-2E55-2723-5D6636BE6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5EA42-712E-BE64-BE67-54CE8428B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4AE15-CF98-9878-8623-002DD945D2F5}"/>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Further information: It is important not to endanger yourselves and others by either confronting the person or saying nothing.</a:t>
            </a:r>
            <a:endParaRPr lang="en-GB" dirty="0"/>
          </a:p>
        </p:txBody>
      </p:sp>
      <p:sp>
        <p:nvSpPr>
          <p:cNvPr id="4" name="Slide Number Placeholder 3">
            <a:extLst>
              <a:ext uri="{FF2B5EF4-FFF2-40B4-BE49-F238E27FC236}">
                <a16:creationId xmlns:a16="http://schemas.microsoft.com/office/drawing/2014/main" id="{63A2DE45-4FD3-8B66-BF85-D18F794EFC16}"/>
              </a:ext>
            </a:extLst>
          </p:cNvPr>
          <p:cNvSpPr>
            <a:spLocks noGrp="1"/>
          </p:cNvSpPr>
          <p:nvPr>
            <p:ph type="sldNum" sz="quarter" idx="5"/>
          </p:nvPr>
        </p:nvSpPr>
        <p:spPr/>
        <p:txBody>
          <a:bodyPr/>
          <a:lstStyle/>
          <a:p>
            <a:fld id="{7DAE3249-B50F-4564-93EC-BE479DD6F602}" type="slidenum">
              <a:rPr lang="en-GB" smtClean="0"/>
              <a:t>18</a:t>
            </a:fld>
            <a:endParaRPr lang="en-GB"/>
          </a:p>
        </p:txBody>
      </p:sp>
    </p:spTree>
    <p:extLst>
      <p:ext uri="{BB962C8B-B14F-4D97-AF65-F5344CB8AC3E}">
        <p14:creationId xmlns:p14="http://schemas.microsoft.com/office/powerpoint/2010/main" val="3707354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AAD4F-AB70-6CCF-A950-14BBFAE7C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A94C6-0D77-B54A-1FEA-285B7DFD1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C4D1A-A005-15C5-8BDE-2274BABE783E}"/>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Further information:  The statistic is actually closer to 1-in-100, however it is common for people to think carrying a knife is more common than it actually is</a:t>
            </a:r>
            <a:endParaRPr lang="en-GB" dirty="0"/>
          </a:p>
        </p:txBody>
      </p:sp>
      <p:sp>
        <p:nvSpPr>
          <p:cNvPr id="4" name="Slide Number Placeholder 3">
            <a:extLst>
              <a:ext uri="{FF2B5EF4-FFF2-40B4-BE49-F238E27FC236}">
                <a16:creationId xmlns:a16="http://schemas.microsoft.com/office/drawing/2014/main" id="{88C24A1B-D10B-A909-7BBC-6B78830954DF}"/>
              </a:ext>
            </a:extLst>
          </p:cNvPr>
          <p:cNvSpPr>
            <a:spLocks noGrp="1"/>
          </p:cNvSpPr>
          <p:nvPr>
            <p:ph type="sldNum" sz="quarter" idx="5"/>
          </p:nvPr>
        </p:nvSpPr>
        <p:spPr/>
        <p:txBody>
          <a:bodyPr/>
          <a:lstStyle/>
          <a:p>
            <a:fld id="{7DAE3249-B50F-4564-93EC-BE479DD6F602}" type="slidenum">
              <a:rPr lang="en-GB" smtClean="0"/>
              <a:t>19</a:t>
            </a:fld>
            <a:endParaRPr lang="en-GB"/>
          </a:p>
        </p:txBody>
      </p:sp>
    </p:spTree>
    <p:extLst>
      <p:ext uri="{BB962C8B-B14F-4D97-AF65-F5344CB8AC3E}">
        <p14:creationId xmlns:p14="http://schemas.microsoft.com/office/powerpoint/2010/main" val="43740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B3C38-4D8A-3EAE-2326-D67A62479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3BD62-1E12-ED1B-1EF7-FE6D4C921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3DD24-47AD-12A8-AA70-1644C3CCC7C4}"/>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Further information: Although the other reasons could be applicable, this is by far the most common reason a young person carries an illegal knife in public.</a:t>
            </a:r>
            <a:endParaRPr lang="en-GB" dirty="0"/>
          </a:p>
        </p:txBody>
      </p:sp>
      <p:sp>
        <p:nvSpPr>
          <p:cNvPr id="4" name="Slide Number Placeholder 3">
            <a:extLst>
              <a:ext uri="{FF2B5EF4-FFF2-40B4-BE49-F238E27FC236}">
                <a16:creationId xmlns:a16="http://schemas.microsoft.com/office/drawing/2014/main" id="{8FC09027-C209-D206-27BA-FDE2CF071D79}"/>
              </a:ext>
            </a:extLst>
          </p:cNvPr>
          <p:cNvSpPr>
            <a:spLocks noGrp="1"/>
          </p:cNvSpPr>
          <p:nvPr>
            <p:ph type="sldNum" sz="quarter" idx="5"/>
          </p:nvPr>
        </p:nvSpPr>
        <p:spPr/>
        <p:txBody>
          <a:bodyPr/>
          <a:lstStyle/>
          <a:p>
            <a:fld id="{7DAE3249-B50F-4564-93EC-BE479DD6F602}" type="slidenum">
              <a:rPr lang="en-GB" smtClean="0"/>
              <a:t>20</a:t>
            </a:fld>
            <a:endParaRPr lang="en-GB"/>
          </a:p>
        </p:txBody>
      </p:sp>
    </p:spTree>
    <p:extLst>
      <p:ext uri="{BB962C8B-B14F-4D97-AF65-F5344CB8AC3E}">
        <p14:creationId xmlns:p14="http://schemas.microsoft.com/office/powerpoint/2010/main" val="277520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A8A5F-DA56-62DF-D756-0BDF2FAA9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766EA-FFA9-E19C-1CD3-201F1C0B8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030E2-CDEB-E720-B202-0F7B447DBE4F}"/>
              </a:ext>
            </a:extLst>
          </p:cNvPr>
          <p:cNvSpPr>
            <a:spLocks noGrp="1"/>
          </p:cNvSpPr>
          <p:nvPr>
            <p:ph type="body" idx="1"/>
          </p:nvPr>
        </p:nvSpPr>
        <p:spPr/>
        <p:txBody>
          <a:bodyPr/>
          <a:lstStyle/>
          <a:p>
            <a:r>
              <a:rPr lang="en-GB" dirty="0"/>
              <a:t>In groups or as individuals, the facilitator acts as the quiz master reading out each questions. Ask participants to swap their answer sheets as you read out the answers at the end.</a:t>
            </a:r>
          </a:p>
        </p:txBody>
      </p:sp>
      <p:sp>
        <p:nvSpPr>
          <p:cNvPr id="4" name="Slide Number Placeholder 3">
            <a:extLst>
              <a:ext uri="{FF2B5EF4-FFF2-40B4-BE49-F238E27FC236}">
                <a16:creationId xmlns:a16="http://schemas.microsoft.com/office/drawing/2014/main" id="{F11D3F86-6049-7BB4-B267-54DB9B80A274}"/>
              </a:ext>
            </a:extLst>
          </p:cNvPr>
          <p:cNvSpPr>
            <a:spLocks noGrp="1"/>
          </p:cNvSpPr>
          <p:nvPr>
            <p:ph type="sldNum" sz="quarter" idx="5"/>
          </p:nvPr>
        </p:nvSpPr>
        <p:spPr/>
        <p:txBody>
          <a:bodyPr/>
          <a:lstStyle/>
          <a:p>
            <a:fld id="{7DAE3249-B50F-4564-93EC-BE479DD6F602}" type="slidenum">
              <a:rPr lang="en-GB" smtClean="0"/>
              <a:t>2</a:t>
            </a:fld>
            <a:endParaRPr lang="en-GB"/>
          </a:p>
        </p:txBody>
      </p:sp>
    </p:spTree>
    <p:extLst>
      <p:ext uri="{BB962C8B-B14F-4D97-AF65-F5344CB8AC3E}">
        <p14:creationId xmlns:p14="http://schemas.microsoft.com/office/powerpoint/2010/main" val="4009271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5E7E5-F16E-47A1-10E3-7AA9CD55A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3F2FE-E4F9-1D95-236E-C17AD8E49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D0539-CF88-F7DD-18BF-CA48366DA1BA}"/>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Further information: All of these consequences could be true, but increased fear and anxiety is the most common reported by communities</a:t>
            </a:r>
            <a:endParaRPr lang="en-GB" dirty="0"/>
          </a:p>
        </p:txBody>
      </p:sp>
      <p:sp>
        <p:nvSpPr>
          <p:cNvPr id="4" name="Slide Number Placeholder 3">
            <a:extLst>
              <a:ext uri="{FF2B5EF4-FFF2-40B4-BE49-F238E27FC236}">
                <a16:creationId xmlns:a16="http://schemas.microsoft.com/office/drawing/2014/main" id="{2F04FC85-7E47-D60A-9EAF-9805E18AE7A1}"/>
              </a:ext>
            </a:extLst>
          </p:cNvPr>
          <p:cNvSpPr>
            <a:spLocks noGrp="1"/>
          </p:cNvSpPr>
          <p:nvPr>
            <p:ph type="sldNum" sz="quarter" idx="5"/>
          </p:nvPr>
        </p:nvSpPr>
        <p:spPr/>
        <p:txBody>
          <a:bodyPr/>
          <a:lstStyle/>
          <a:p>
            <a:fld id="{7DAE3249-B50F-4564-93EC-BE479DD6F602}" type="slidenum">
              <a:rPr lang="en-GB" smtClean="0"/>
              <a:t>21</a:t>
            </a:fld>
            <a:endParaRPr lang="en-GB"/>
          </a:p>
        </p:txBody>
      </p:sp>
    </p:spTree>
    <p:extLst>
      <p:ext uri="{BB962C8B-B14F-4D97-AF65-F5344CB8AC3E}">
        <p14:creationId xmlns:p14="http://schemas.microsoft.com/office/powerpoint/2010/main" val="1721599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16187-2233-B61D-0D39-99C124255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C54FC-9465-6277-7D2D-3290F8312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E8FFF-2033-7056-B66C-31382AFD55E1}"/>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Further information: These activities can build your confidence, self-esteem and help keep you away from the common routes into knife crime</a:t>
            </a:r>
            <a:endParaRPr lang="en-GB" dirty="0"/>
          </a:p>
        </p:txBody>
      </p:sp>
      <p:sp>
        <p:nvSpPr>
          <p:cNvPr id="4" name="Slide Number Placeholder 3">
            <a:extLst>
              <a:ext uri="{FF2B5EF4-FFF2-40B4-BE49-F238E27FC236}">
                <a16:creationId xmlns:a16="http://schemas.microsoft.com/office/drawing/2014/main" id="{6AB943D2-EE71-2EA4-E862-E05F8429F02E}"/>
              </a:ext>
            </a:extLst>
          </p:cNvPr>
          <p:cNvSpPr>
            <a:spLocks noGrp="1"/>
          </p:cNvSpPr>
          <p:nvPr>
            <p:ph type="sldNum" sz="quarter" idx="5"/>
          </p:nvPr>
        </p:nvSpPr>
        <p:spPr/>
        <p:txBody>
          <a:bodyPr/>
          <a:lstStyle/>
          <a:p>
            <a:fld id="{7DAE3249-B50F-4564-93EC-BE479DD6F602}" type="slidenum">
              <a:rPr lang="en-GB" smtClean="0"/>
              <a:t>22</a:t>
            </a:fld>
            <a:endParaRPr lang="en-GB"/>
          </a:p>
        </p:txBody>
      </p:sp>
    </p:spTree>
    <p:extLst>
      <p:ext uri="{BB962C8B-B14F-4D97-AF65-F5344CB8AC3E}">
        <p14:creationId xmlns:p14="http://schemas.microsoft.com/office/powerpoint/2010/main" val="767020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C59E6-60C5-E63A-AC92-E9E7B0823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9D10D-6C35-6D01-B4EA-8CE9EFCD1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785A7-8860-D0B1-2AC4-EA373986BAD2}"/>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Further information: In recent years, drug crime such as ‘county lines’ has been closely linked to knife crime</a:t>
            </a:r>
            <a:endParaRPr lang="en-GB" dirty="0"/>
          </a:p>
        </p:txBody>
      </p:sp>
      <p:sp>
        <p:nvSpPr>
          <p:cNvPr id="4" name="Slide Number Placeholder 3">
            <a:extLst>
              <a:ext uri="{FF2B5EF4-FFF2-40B4-BE49-F238E27FC236}">
                <a16:creationId xmlns:a16="http://schemas.microsoft.com/office/drawing/2014/main" id="{39026956-403C-FAF8-5F66-E51F292E7F94}"/>
              </a:ext>
            </a:extLst>
          </p:cNvPr>
          <p:cNvSpPr>
            <a:spLocks noGrp="1"/>
          </p:cNvSpPr>
          <p:nvPr>
            <p:ph type="sldNum" sz="quarter" idx="5"/>
          </p:nvPr>
        </p:nvSpPr>
        <p:spPr/>
        <p:txBody>
          <a:bodyPr/>
          <a:lstStyle/>
          <a:p>
            <a:fld id="{7DAE3249-B50F-4564-93EC-BE479DD6F602}" type="slidenum">
              <a:rPr lang="en-GB" smtClean="0"/>
              <a:t>23</a:t>
            </a:fld>
            <a:endParaRPr lang="en-GB"/>
          </a:p>
        </p:txBody>
      </p:sp>
    </p:spTree>
    <p:extLst>
      <p:ext uri="{BB962C8B-B14F-4D97-AF65-F5344CB8AC3E}">
        <p14:creationId xmlns:p14="http://schemas.microsoft.com/office/powerpoint/2010/main" val="3006285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63556-F0FC-9703-11DC-4D3084013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F9B33-4FCE-C65E-9037-7DB861DD0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D3451-3AD8-931F-5E2D-302C721B41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841C273-DF3C-564F-4A5B-E1057C444AB9}"/>
              </a:ext>
            </a:extLst>
          </p:cNvPr>
          <p:cNvSpPr>
            <a:spLocks noGrp="1"/>
          </p:cNvSpPr>
          <p:nvPr>
            <p:ph type="sldNum" sz="quarter" idx="5"/>
          </p:nvPr>
        </p:nvSpPr>
        <p:spPr/>
        <p:txBody>
          <a:bodyPr/>
          <a:lstStyle/>
          <a:p>
            <a:fld id="{7DAE3249-B50F-4564-93EC-BE479DD6F602}" type="slidenum">
              <a:rPr lang="en-GB" smtClean="0"/>
              <a:t>24</a:t>
            </a:fld>
            <a:endParaRPr lang="en-GB"/>
          </a:p>
        </p:txBody>
      </p:sp>
    </p:spTree>
    <p:extLst>
      <p:ext uri="{BB962C8B-B14F-4D97-AF65-F5344CB8AC3E}">
        <p14:creationId xmlns:p14="http://schemas.microsoft.com/office/powerpoint/2010/main" val="3452596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217CC-E60B-1B20-16F1-334ED99AE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2C689-D219-F79D-703F-2E3FF5BAD4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3FB0B-EF72-B842-EE5E-0D5FBFE02A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99A509-89A1-15BB-4372-648D746F6B74}"/>
              </a:ext>
            </a:extLst>
          </p:cNvPr>
          <p:cNvSpPr>
            <a:spLocks noGrp="1"/>
          </p:cNvSpPr>
          <p:nvPr>
            <p:ph type="sldNum" sz="quarter" idx="5"/>
          </p:nvPr>
        </p:nvSpPr>
        <p:spPr/>
        <p:txBody>
          <a:bodyPr/>
          <a:lstStyle/>
          <a:p>
            <a:fld id="{7DAE3249-B50F-4564-93EC-BE479DD6F602}" type="slidenum">
              <a:rPr lang="en-GB" smtClean="0"/>
              <a:t>25</a:t>
            </a:fld>
            <a:endParaRPr lang="en-GB"/>
          </a:p>
        </p:txBody>
      </p:sp>
    </p:spTree>
    <p:extLst>
      <p:ext uri="{BB962C8B-B14F-4D97-AF65-F5344CB8AC3E}">
        <p14:creationId xmlns:p14="http://schemas.microsoft.com/office/powerpoint/2010/main" val="2006605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C86FB-5C08-6358-2610-C93E061B9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DB39F-09ED-5A3B-0F33-482DE853F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C8F34-1AD2-595F-4710-09A5BA307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869724D-C915-3EC0-E4CE-700B7E78B183}"/>
              </a:ext>
            </a:extLst>
          </p:cNvPr>
          <p:cNvSpPr>
            <a:spLocks noGrp="1"/>
          </p:cNvSpPr>
          <p:nvPr>
            <p:ph type="sldNum" sz="quarter" idx="5"/>
          </p:nvPr>
        </p:nvSpPr>
        <p:spPr/>
        <p:txBody>
          <a:bodyPr/>
          <a:lstStyle/>
          <a:p>
            <a:fld id="{7DAE3249-B50F-4564-93EC-BE479DD6F602}" type="slidenum">
              <a:rPr lang="en-GB" smtClean="0"/>
              <a:t>26</a:t>
            </a:fld>
            <a:endParaRPr lang="en-GB"/>
          </a:p>
        </p:txBody>
      </p:sp>
    </p:spTree>
    <p:extLst>
      <p:ext uri="{BB962C8B-B14F-4D97-AF65-F5344CB8AC3E}">
        <p14:creationId xmlns:p14="http://schemas.microsoft.com/office/powerpoint/2010/main" val="3285723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5468DE-6D01-4541-9E76-C6E066E3F9D6}" type="slidenum">
              <a:rPr lang="en-GB" smtClean="0"/>
              <a:t>27</a:t>
            </a:fld>
            <a:endParaRPr lang="en-GB"/>
          </a:p>
        </p:txBody>
      </p:sp>
    </p:spTree>
    <p:extLst>
      <p:ext uri="{BB962C8B-B14F-4D97-AF65-F5344CB8AC3E}">
        <p14:creationId xmlns:p14="http://schemas.microsoft.com/office/powerpoint/2010/main" val="399096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Spilt into groups and hand out sheets</a:t>
            </a:r>
          </a:p>
        </p:txBody>
      </p:sp>
      <p:sp>
        <p:nvSpPr>
          <p:cNvPr id="4" name="Slide Number Placeholder 3"/>
          <p:cNvSpPr>
            <a:spLocks noGrp="1"/>
          </p:cNvSpPr>
          <p:nvPr>
            <p:ph type="sldNum" sz="quarter" idx="5"/>
          </p:nvPr>
        </p:nvSpPr>
        <p:spPr/>
        <p:txBody>
          <a:bodyPr/>
          <a:lstStyle/>
          <a:p>
            <a:fld id="{7DAE3249-B50F-4564-93EC-BE479DD6F602}" type="slidenum">
              <a:rPr lang="en-GB" smtClean="0"/>
              <a:t>3</a:t>
            </a:fld>
            <a:endParaRPr lang="en-GB"/>
          </a:p>
        </p:txBody>
      </p:sp>
    </p:spTree>
    <p:extLst>
      <p:ext uri="{BB962C8B-B14F-4D97-AF65-F5344CB8AC3E}">
        <p14:creationId xmlns:p14="http://schemas.microsoft.com/office/powerpoint/2010/main" val="182110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2D993-B9B7-5FD0-776D-0FE6AA660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05997-2225-0B8B-627C-D80F928A2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A5ADB-8ABC-E0BE-0134-B001B1D78411}"/>
              </a:ext>
            </a:extLst>
          </p:cNvPr>
          <p:cNvSpPr>
            <a:spLocks noGrp="1"/>
          </p:cNvSpPr>
          <p:nvPr>
            <p:ph type="body" idx="1"/>
          </p:nvPr>
        </p:nvSpPr>
        <p:spPr/>
        <p:txBody>
          <a:bodyPr/>
          <a:lstStyle/>
          <a:p>
            <a:r>
              <a:rPr lang="en-GB" dirty="0"/>
              <a:t>Spilt into groups and hand out sheets</a:t>
            </a:r>
          </a:p>
        </p:txBody>
      </p:sp>
      <p:sp>
        <p:nvSpPr>
          <p:cNvPr id="4" name="Slide Number Placeholder 3">
            <a:extLst>
              <a:ext uri="{FF2B5EF4-FFF2-40B4-BE49-F238E27FC236}">
                <a16:creationId xmlns:a16="http://schemas.microsoft.com/office/drawing/2014/main" id="{4382E693-B5CA-108E-2387-901A74006769}"/>
              </a:ext>
            </a:extLst>
          </p:cNvPr>
          <p:cNvSpPr>
            <a:spLocks noGrp="1"/>
          </p:cNvSpPr>
          <p:nvPr>
            <p:ph type="sldNum" sz="quarter" idx="5"/>
          </p:nvPr>
        </p:nvSpPr>
        <p:spPr/>
        <p:txBody>
          <a:bodyPr/>
          <a:lstStyle/>
          <a:p>
            <a:fld id="{7DAE3249-B50F-4564-93EC-BE479DD6F602}" type="slidenum">
              <a:rPr lang="en-GB" smtClean="0"/>
              <a:t>4</a:t>
            </a:fld>
            <a:endParaRPr lang="en-GB"/>
          </a:p>
        </p:txBody>
      </p:sp>
    </p:spTree>
    <p:extLst>
      <p:ext uri="{BB962C8B-B14F-4D97-AF65-F5344CB8AC3E}">
        <p14:creationId xmlns:p14="http://schemas.microsoft.com/office/powerpoint/2010/main" val="89506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E5B4A-8034-0C3A-6E64-E5E5389BD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158AB-F1E7-C498-F70C-548D66488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CE5F-563C-88D8-197B-8B9B92573DFB}"/>
              </a:ext>
            </a:extLst>
          </p:cNvPr>
          <p:cNvSpPr>
            <a:spLocks noGrp="1"/>
          </p:cNvSpPr>
          <p:nvPr>
            <p:ph type="body" idx="1"/>
          </p:nvPr>
        </p:nvSpPr>
        <p:spPr/>
        <p:txBody>
          <a:bodyPr/>
          <a:lstStyle/>
          <a:p>
            <a:r>
              <a:rPr lang="en-GB" dirty="0"/>
              <a:t>Spilt into groups and hand out sheets</a:t>
            </a:r>
          </a:p>
        </p:txBody>
      </p:sp>
      <p:sp>
        <p:nvSpPr>
          <p:cNvPr id="4" name="Slide Number Placeholder 3">
            <a:extLst>
              <a:ext uri="{FF2B5EF4-FFF2-40B4-BE49-F238E27FC236}">
                <a16:creationId xmlns:a16="http://schemas.microsoft.com/office/drawing/2014/main" id="{232AA2E9-E29A-C4EF-69E1-7D00A59DD7AC}"/>
              </a:ext>
            </a:extLst>
          </p:cNvPr>
          <p:cNvSpPr>
            <a:spLocks noGrp="1"/>
          </p:cNvSpPr>
          <p:nvPr>
            <p:ph type="sldNum" sz="quarter" idx="5"/>
          </p:nvPr>
        </p:nvSpPr>
        <p:spPr/>
        <p:txBody>
          <a:bodyPr/>
          <a:lstStyle/>
          <a:p>
            <a:fld id="{7DAE3249-B50F-4564-93EC-BE479DD6F602}" type="slidenum">
              <a:rPr lang="en-GB" smtClean="0"/>
              <a:t>5</a:t>
            </a:fld>
            <a:endParaRPr lang="en-GB"/>
          </a:p>
        </p:txBody>
      </p:sp>
    </p:spTree>
    <p:extLst>
      <p:ext uri="{BB962C8B-B14F-4D97-AF65-F5344CB8AC3E}">
        <p14:creationId xmlns:p14="http://schemas.microsoft.com/office/powerpoint/2010/main" val="176081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4C2F1-1E8B-D2DF-49AC-42C47789D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B92D74-6A37-189E-CD97-114447BC0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135CDB-8A54-9445-01C3-C9EA755D5AD8}"/>
              </a:ext>
            </a:extLst>
          </p:cNvPr>
          <p:cNvSpPr>
            <a:spLocks noGrp="1"/>
          </p:cNvSpPr>
          <p:nvPr>
            <p:ph type="body" idx="1"/>
          </p:nvPr>
        </p:nvSpPr>
        <p:spPr/>
        <p:txBody>
          <a:bodyPr/>
          <a:lstStyle/>
          <a:p>
            <a:r>
              <a:rPr lang="en-GB" dirty="0"/>
              <a:t>Spilt into groups and hand out sheets</a:t>
            </a:r>
          </a:p>
        </p:txBody>
      </p:sp>
      <p:sp>
        <p:nvSpPr>
          <p:cNvPr id="4" name="Slide Number Placeholder 3">
            <a:extLst>
              <a:ext uri="{FF2B5EF4-FFF2-40B4-BE49-F238E27FC236}">
                <a16:creationId xmlns:a16="http://schemas.microsoft.com/office/drawing/2014/main" id="{ED63346C-CD1F-1316-F7AD-81AD64034190}"/>
              </a:ext>
            </a:extLst>
          </p:cNvPr>
          <p:cNvSpPr>
            <a:spLocks noGrp="1"/>
          </p:cNvSpPr>
          <p:nvPr>
            <p:ph type="sldNum" sz="quarter" idx="5"/>
          </p:nvPr>
        </p:nvSpPr>
        <p:spPr/>
        <p:txBody>
          <a:bodyPr/>
          <a:lstStyle/>
          <a:p>
            <a:fld id="{7DAE3249-B50F-4564-93EC-BE479DD6F602}" type="slidenum">
              <a:rPr lang="en-GB" smtClean="0"/>
              <a:t>6</a:t>
            </a:fld>
            <a:endParaRPr lang="en-GB"/>
          </a:p>
        </p:txBody>
      </p:sp>
    </p:spTree>
    <p:extLst>
      <p:ext uri="{BB962C8B-B14F-4D97-AF65-F5344CB8AC3E}">
        <p14:creationId xmlns:p14="http://schemas.microsoft.com/office/powerpoint/2010/main" val="150797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BEED6-4F01-6AF8-2E6C-A89958CF6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1B762-2B80-334C-4158-E87B97BB23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ACE95-40DF-D686-0698-114A29F88BCD}"/>
              </a:ext>
            </a:extLst>
          </p:cNvPr>
          <p:cNvSpPr>
            <a:spLocks noGrp="1"/>
          </p:cNvSpPr>
          <p:nvPr>
            <p:ph type="body" idx="1"/>
          </p:nvPr>
        </p:nvSpPr>
        <p:spPr/>
        <p:txBody>
          <a:bodyPr/>
          <a:lstStyle/>
          <a:p>
            <a:r>
              <a:rPr lang="en-GB" dirty="0"/>
              <a:t>Spilt into groups and hand out sheets</a:t>
            </a:r>
          </a:p>
        </p:txBody>
      </p:sp>
      <p:sp>
        <p:nvSpPr>
          <p:cNvPr id="4" name="Slide Number Placeholder 3">
            <a:extLst>
              <a:ext uri="{FF2B5EF4-FFF2-40B4-BE49-F238E27FC236}">
                <a16:creationId xmlns:a16="http://schemas.microsoft.com/office/drawing/2014/main" id="{333F4F16-1D2D-03E4-6D80-447EA3551503}"/>
              </a:ext>
            </a:extLst>
          </p:cNvPr>
          <p:cNvSpPr>
            <a:spLocks noGrp="1"/>
          </p:cNvSpPr>
          <p:nvPr>
            <p:ph type="sldNum" sz="quarter" idx="5"/>
          </p:nvPr>
        </p:nvSpPr>
        <p:spPr/>
        <p:txBody>
          <a:bodyPr/>
          <a:lstStyle/>
          <a:p>
            <a:fld id="{7DAE3249-B50F-4564-93EC-BE479DD6F602}" type="slidenum">
              <a:rPr lang="en-GB" smtClean="0"/>
              <a:t>7</a:t>
            </a:fld>
            <a:endParaRPr lang="en-GB"/>
          </a:p>
        </p:txBody>
      </p:sp>
    </p:spTree>
    <p:extLst>
      <p:ext uri="{BB962C8B-B14F-4D97-AF65-F5344CB8AC3E}">
        <p14:creationId xmlns:p14="http://schemas.microsoft.com/office/powerpoint/2010/main" val="366987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C8C52-8B03-554C-1D97-488084B39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F6C47-DD46-716D-6439-85CFEB6DF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607D0C-4F50-B0D4-1B07-8A06C13068D1}"/>
              </a:ext>
            </a:extLst>
          </p:cNvPr>
          <p:cNvSpPr>
            <a:spLocks noGrp="1"/>
          </p:cNvSpPr>
          <p:nvPr>
            <p:ph type="body" idx="1"/>
          </p:nvPr>
        </p:nvSpPr>
        <p:spPr/>
        <p:txBody>
          <a:bodyPr/>
          <a:lstStyle/>
          <a:p>
            <a:r>
              <a:rPr lang="en-GB" dirty="0"/>
              <a:t>Spilt into groups and hand out sheets</a:t>
            </a:r>
          </a:p>
        </p:txBody>
      </p:sp>
      <p:sp>
        <p:nvSpPr>
          <p:cNvPr id="4" name="Slide Number Placeholder 3">
            <a:extLst>
              <a:ext uri="{FF2B5EF4-FFF2-40B4-BE49-F238E27FC236}">
                <a16:creationId xmlns:a16="http://schemas.microsoft.com/office/drawing/2014/main" id="{4D14B582-2A32-FBDF-6B97-617F843A9E9A}"/>
              </a:ext>
            </a:extLst>
          </p:cNvPr>
          <p:cNvSpPr>
            <a:spLocks noGrp="1"/>
          </p:cNvSpPr>
          <p:nvPr>
            <p:ph type="sldNum" sz="quarter" idx="5"/>
          </p:nvPr>
        </p:nvSpPr>
        <p:spPr/>
        <p:txBody>
          <a:bodyPr/>
          <a:lstStyle/>
          <a:p>
            <a:fld id="{7DAE3249-B50F-4564-93EC-BE479DD6F602}" type="slidenum">
              <a:rPr lang="en-GB" smtClean="0"/>
              <a:t>8</a:t>
            </a:fld>
            <a:endParaRPr lang="en-GB"/>
          </a:p>
        </p:txBody>
      </p:sp>
    </p:spTree>
    <p:extLst>
      <p:ext uri="{BB962C8B-B14F-4D97-AF65-F5344CB8AC3E}">
        <p14:creationId xmlns:p14="http://schemas.microsoft.com/office/powerpoint/2010/main" val="324760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E0E35-1D5C-2026-674E-7E9903D38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8232E0-EE9E-4933-F3BF-A9E433DDA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6A98F-2AF7-44DB-1B16-576F8A595A2B}"/>
              </a:ext>
            </a:extLst>
          </p:cNvPr>
          <p:cNvSpPr>
            <a:spLocks noGrp="1"/>
          </p:cNvSpPr>
          <p:nvPr>
            <p:ph type="body" idx="1"/>
          </p:nvPr>
        </p:nvSpPr>
        <p:spPr/>
        <p:txBody>
          <a:bodyPr/>
          <a:lstStyle/>
          <a:p>
            <a:r>
              <a:rPr lang="en-GB" dirty="0"/>
              <a:t>Spilt into groups and hand out sheets</a:t>
            </a:r>
          </a:p>
        </p:txBody>
      </p:sp>
      <p:sp>
        <p:nvSpPr>
          <p:cNvPr id="4" name="Slide Number Placeholder 3">
            <a:extLst>
              <a:ext uri="{FF2B5EF4-FFF2-40B4-BE49-F238E27FC236}">
                <a16:creationId xmlns:a16="http://schemas.microsoft.com/office/drawing/2014/main" id="{51CC0924-04AB-9741-D789-3AAC54A4301F}"/>
              </a:ext>
            </a:extLst>
          </p:cNvPr>
          <p:cNvSpPr>
            <a:spLocks noGrp="1"/>
          </p:cNvSpPr>
          <p:nvPr>
            <p:ph type="sldNum" sz="quarter" idx="5"/>
          </p:nvPr>
        </p:nvSpPr>
        <p:spPr/>
        <p:txBody>
          <a:bodyPr/>
          <a:lstStyle/>
          <a:p>
            <a:fld id="{7DAE3249-B50F-4564-93EC-BE479DD6F602}" type="slidenum">
              <a:rPr lang="en-GB" smtClean="0"/>
              <a:t>9</a:t>
            </a:fld>
            <a:endParaRPr lang="en-GB"/>
          </a:p>
        </p:txBody>
      </p:sp>
    </p:spTree>
    <p:extLst>
      <p:ext uri="{BB962C8B-B14F-4D97-AF65-F5344CB8AC3E}">
        <p14:creationId xmlns:p14="http://schemas.microsoft.com/office/powerpoint/2010/main" val="240523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A034-4347-6EE6-F9D1-97624556960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77EDADC-F72E-134E-CAE1-1D8DE4B321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D99DCF7-5E85-32E6-E276-E726C5471D72}"/>
              </a:ext>
            </a:extLst>
          </p:cNvPr>
          <p:cNvSpPr>
            <a:spLocks noGrp="1"/>
          </p:cNvSpPr>
          <p:nvPr>
            <p:ph type="dt" sz="half" idx="10"/>
          </p:nvPr>
        </p:nvSpPr>
        <p:spPr/>
        <p:txBody>
          <a:bodyPr/>
          <a:lstStyle/>
          <a:p>
            <a:fld id="{22DCCA2C-B995-436E-B558-0E106523E1F0}" type="datetimeFigureOut">
              <a:rPr lang="en-GB" smtClean="0"/>
              <a:t>14/01/2026</a:t>
            </a:fld>
            <a:endParaRPr lang="en-GB"/>
          </a:p>
        </p:txBody>
      </p:sp>
      <p:sp>
        <p:nvSpPr>
          <p:cNvPr id="5" name="Footer Placeholder 4">
            <a:extLst>
              <a:ext uri="{FF2B5EF4-FFF2-40B4-BE49-F238E27FC236}">
                <a16:creationId xmlns:a16="http://schemas.microsoft.com/office/drawing/2014/main" id="{28E73FBB-F59A-705B-5792-1039590ADC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F21BED-DA62-32FB-FCB5-C1B87CFFD0FF}"/>
              </a:ext>
            </a:extLst>
          </p:cNvPr>
          <p:cNvSpPr>
            <a:spLocks noGrp="1"/>
          </p:cNvSpPr>
          <p:nvPr>
            <p:ph type="sldNum" sz="quarter" idx="12"/>
          </p:nvPr>
        </p:nvSpPr>
        <p:spPr/>
        <p:txBody>
          <a:bodyPr/>
          <a:lstStyle/>
          <a:p>
            <a:fld id="{81388905-AD9D-422F-B7D5-DB0FBA604E76}" type="slidenum">
              <a:rPr lang="en-GB" smtClean="0"/>
              <a:t>‹#›</a:t>
            </a:fld>
            <a:endParaRPr lang="en-GB"/>
          </a:p>
        </p:txBody>
      </p:sp>
    </p:spTree>
    <p:extLst>
      <p:ext uri="{BB962C8B-B14F-4D97-AF65-F5344CB8AC3E}">
        <p14:creationId xmlns:p14="http://schemas.microsoft.com/office/powerpoint/2010/main" val="406935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DB37-0757-1904-4CB2-DF4A17EC7F8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7D8024-36DE-7BEF-29C6-BCC3938C3C6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2F3363-4618-2550-B3BF-D5EC3B9BEE09}"/>
              </a:ext>
            </a:extLst>
          </p:cNvPr>
          <p:cNvSpPr>
            <a:spLocks noGrp="1"/>
          </p:cNvSpPr>
          <p:nvPr>
            <p:ph type="dt" sz="half" idx="10"/>
          </p:nvPr>
        </p:nvSpPr>
        <p:spPr/>
        <p:txBody>
          <a:bodyPr/>
          <a:lstStyle/>
          <a:p>
            <a:fld id="{22DCCA2C-B995-436E-B558-0E106523E1F0}" type="datetimeFigureOut">
              <a:rPr lang="en-GB" smtClean="0"/>
              <a:t>14/01/2026</a:t>
            </a:fld>
            <a:endParaRPr lang="en-GB"/>
          </a:p>
        </p:txBody>
      </p:sp>
      <p:sp>
        <p:nvSpPr>
          <p:cNvPr id="5" name="Footer Placeholder 4">
            <a:extLst>
              <a:ext uri="{FF2B5EF4-FFF2-40B4-BE49-F238E27FC236}">
                <a16:creationId xmlns:a16="http://schemas.microsoft.com/office/drawing/2014/main" id="{8C909ABC-0A03-C48A-ED67-141A7BCF8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565538-EEE8-FF95-3F70-483C694F9399}"/>
              </a:ext>
            </a:extLst>
          </p:cNvPr>
          <p:cNvSpPr>
            <a:spLocks noGrp="1"/>
          </p:cNvSpPr>
          <p:nvPr>
            <p:ph type="sldNum" sz="quarter" idx="12"/>
          </p:nvPr>
        </p:nvSpPr>
        <p:spPr/>
        <p:txBody>
          <a:bodyPr/>
          <a:lstStyle/>
          <a:p>
            <a:fld id="{81388905-AD9D-422F-B7D5-DB0FBA604E76}" type="slidenum">
              <a:rPr lang="en-GB" smtClean="0"/>
              <a:t>‹#›</a:t>
            </a:fld>
            <a:endParaRPr lang="en-GB"/>
          </a:p>
        </p:txBody>
      </p:sp>
    </p:spTree>
    <p:extLst>
      <p:ext uri="{BB962C8B-B14F-4D97-AF65-F5344CB8AC3E}">
        <p14:creationId xmlns:p14="http://schemas.microsoft.com/office/powerpoint/2010/main" val="344368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BA44B6-4028-378B-192A-670965CD5B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3B0632-74C4-13EA-B2D0-081EF647A7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E07D9C-06EB-E749-6E88-A4A91412941B}"/>
              </a:ext>
            </a:extLst>
          </p:cNvPr>
          <p:cNvSpPr>
            <a:spLocks noGrp="1"/>
          </p:cNvSpPr>
          <p:nvPr>
            <p:ph type="dt" sz="half" idx="10"/>
          </p:nvPr>
        </p:nvSpPr>
        <p:spPr/>
        <p:txBody>
          <a:bodyPr/>
          <a:lstStyle/>
          <a:p>
            <a:fld id="{22DCCA2C-B995-436E-B558-0E106523E1F0}" type="datetimeFigureOut">
              <a:rPr lang="en-GB" smtClean="0"/>
              <a:t>14/01/2026</a:t>
            </a:fld>
            <a:endParaRPr lang="en-GB"/>
          </a:p>
        </p:txBody>
      </p:sp>
      <p:sp>
        <p:nvSpPr>
          <p:cNvPr id="5" name="Footer Placeholder 4">
            <a:extLst>
              <a:ext uri="{FF2B5EF4-FFF2-40B4-BE49-F238E27FC236}">
                <a16:creationId xmlns:a16="http://schemas.microsoft.com/office/drawing/2014/main" id="{F9E20F5D-05FE-FD44-2A37-3494A8E5D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6AEE2F-BAC2-B7A3-358C-D3CF21593E02}"/>
              </a:ext>
            </a:extLst>
          </p:cNvPr>
          <p:cNvSpPr>
            <a:spLocks noGrp="1"/>
          </p:cNvSpPr>
          <p:nvPr>
            <p:ph type="sldNum" sz="quarter" idx="12"/>
          </p:nvPr>
        </p:nvSpPr>
        <p:spPr/>
        <p:txBody>
          <a:bodyPr/>
          <a:lstStyle/>
          <a:p>
            <a:fld id="{81388905-AD9D-422F-B7D5-DB0FBA604E76}" type="slidenum">
              <a:rPr lang="en-GB" smtClean="0"/>
              <a:t>‹#›</a:t>
            </a:fld>
            <a:endParaRPr lang="en-GB"/>
          </a:p>
        </p:txBody>
      </p:sp>
    </p:spTree>
    <p:extLst>
      <p:ext uri="{BB962C8B-B14F-4D97-AF65-F5344CB8AC3E}">
        <p14:creationId xmlns:p14="http://schemas.microsoft.com/office/powerpoint/2010/main" val="256649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13C4-092C-8555-EC66-EE92E74BF7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57747C-B870-DDF0-141A-1A6613BC2C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779464-13E4-A468-3F7B-E906B43E09A7}"/>
              </a:ext>
            </a:extLst>
          </p:cNvPr>
          <p:cNvSpPr>
            <a:spLocks noGrp="1"/>
          </p:cNvSpPr>
          <p:nvPr>
            <p:ph type="dt" sz="half" idx="10"/>
          </p:nvPr>
        </p:nvSpPr>
        <p:spPr/>
        <p:txBody>
          <a:bodyPr/>
          <a:lstStyle/>
          <a:p>
            <a:fld id="{22DCCA2C-B995-436E-B558-0E106523E1F0}" type="datetimeFigureOut">
              <a:rPr lang="en-GB" smtClean="0"/>
              <a:t>14/01/2026</a:t>
            </a:fld>
            <a:endParaRPr lang="en-GB"/>
          </a:p>
        </p:txBody>
      </p:sp>
      <p:sp>
        <p:nvSpPr>
          <p:cNvPr id="5" name="Footer Placeholder 4">
            <a:extLst>
              <a:ext uri="{FF2B5EF4-FFF2-40B4-BE49-F238E27FC236}">
                <a16:creationId xmlns:a16="http://schemas.microsoft.com/office/drawing/2014/main" id="{936D7A01-D118-5A29-5A31-27089D509F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F9DC1D-ECDB-453A-9A6C-3B9602E56CC4}"/>
              </a:ext>
            </a:extLst>
          </p:cNvPr>
          <p:cNvSpPr>
            <a:spLocks noGrp="1"/>
          </p:cNvSpPr>
          <p:nvPr>
            <p:ph type="sldNum" sz="quarter" idx="12"/>
          </p:nvPr>
        </p:nvSpPr>
        <p:spPr/>
        <p:txBody>
          <a:bodyPr/>
          <a:lstStyle/>
          <a:p>
            <a:fld id="{81388905-AD9D-422F-B7D5-DB0FBA604E76}" type="slidenum">
              <a:rPr lang="en-GB" smtClean="0"/>
              <a:t>‹#›</a:t>
            </a:fld>
            <a:endParaRPr lang="en-GB"/>
          </a:p>
        </p:txBody>
      </p:sp>
    </p:spTree>
    <p:extLst>
      <p:ext uri="{BB962C8B-B14F-4D97-AF65-F5344CB8AC3E}">
        <p14:creationId xmlns:p14="http://schemas.microsoft.com/office/powerpoint/2010/main" val="166917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488A-3496-F244-31B2-E81026FE520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B270B7B-8278-3FB8-F03A-49D77B4ACB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EF43F8-24CF-C112-5F88-3ED67C01A23E}"/>
              </a:ext>
            </a:extLst>
          </p:cNvPr>
          <p:cNvSpPr>
            <a:spLocks noGrp="1"/>
          </p:cNvSpPr>
          <p:nvPr>
            <p:ph type="dt" sz="half" idx="10"/>
          </p:nvPr>
        </p:nvSpPr>
        <p:spPr/>
        <p:txBody>
          <a:bodyPr/>
          <a:lstStyle/>
          <a:p>
            <a:fld id="{22DCCA2C-B995-436E-B558-0E106523E1F0}" type="datetimeFigureOut">
              <a:rPr lang="en-GB" smtClean="0"/>
              <a:t>14/01/2026</a:t>
            </a:fld>
            <a:endParaRPr lang="en-GB"/>
          </a:p>
        </p:txBody>
      </p:sp>
      <p:sp>
        <p:nvSpPr>
          <p:cNvPr id="5" name="Footer Placeholder 4">
            <a:extLst>
              <a:ext uri="{FF2B5EF4-FFF2-40B4-BE49-F238E27FC236}">
                <a16:creationId xmlns:a16="http://schemas.microsoft.com/office/drawing/2014/main" id="{C8059208-059B-F4D9-4F21-D3E3E5354D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C0B292-7FBF-830C-AF15-E2E9F532E813}"/>
              </a:ext>
            </a:extLst>
          </p:cNvPr>
          <p:cNvSpPr>
            <a:spLocks noGrp="1"/>
          </p:cNvSpPr>
          <p:nvPr>
            <p:ph type="sldNum" sz="quarter" idx="12"/>
          </p:nvPr>
        </p:nvSpPr>
        <p:spPr/>
        <p:txBody>
          <a:bodyPr/>
          <a:lstStyle/>
          <a:p>
            <a:fld id="{81388905-AD9D-422F-B7D5-DB0FBA604E76}" type="slidenum">
              <a:rPr lang="en-GB" smtClean="0"/>
              <a:t>‹#›</a:t>
            </a:fld>
            <a:endParaRPr lang="en-GB"/>
          </a:p>
        </p:txBody>
      </p:sp>
    </p:spTree>
    <p:extLst>
      <p:ext uri="{BB962C8B-B14F-4D97-AF65-F5344CB8AC3E}">
        <p14:creationId xmlns:p14="http://schemas.microsoft.com/office/powerpoint/2010/main" val="6536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60D0-17BB-25ED-05B1-F9162452EE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F403DDE-0E9E-F950-E6DC-4C2634C9B5A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7F1FC78-30FA-FB25-A2A9-B38DD347A3C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1500DC-39D0-150A-4D37-2922199C2C39}"/>
              </a:ext>
            </a:extLst>
          </p:cNvPr>
          <p:cNvSpPr>
            <a:spLocks noGrp="1"/>
          </p:cNvSpPr>
          <p:nvPr>
            <p:ph type="dt" sz="half" idx="10"/>
          </p:nvPr>
        </p:nvSpPr>
        <p:spPr/>
        <p:txBody>
          <a:bodyPr/>
          <a:lstStyle/>
          <a:p>
            <a:fld id="{22DCCA2C-B995-436E-B558-0E106523E1F0}" type="datetimeFigureOut">
              <a:rPr lang="en-GB" smtClean="0"/>
              <a:t>14/01/2026</a:t>
            </a:fld>
            <a:endParaRPr lang="en-GB"/>
          </a:p>
        </p:txBody>
      </p:sp>
      <p:sp>
        <p:nvSpPr>
          <p:cNvPr id="6" name="Footer Placeholder 5">
            <a:extLst>
              <a:ext uri="{FF2B5EF4-FFF2-40B4-BE49-F238E27FC236}">
                <a16:creationId xmlns:a16="http://schemas.microsoft.com/office/drawing/2014/main" id="{AC607354-4D53-BE89-1C82-5AA9FC3A91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9E86D1-0F87-601A-E447-4B1ED2B6114C}"/>
              </a:ext>
            </a:extLst>
          </p:cNvPr>
          <p:cNvSpPr>
            <a:spLocks noGrp="1"/>
          </p:cNvSpPr>
          <p:nvPr>
            <p:ph type="sldNum" sz="quarter" idx="12"/>
          </p:nvPr>
        </p:nvSpPr>
        <p:spPr/>
        <p:txBody>
          <a:bodyPr/>
          <a:lstStyle/>
          <a:p>
            <a:fld id="{81388905-AD9D-422F-B7D5-DB0FBA604E76}" type="slidenum">
              <a:rPr lang="en-GB" smtClean="0"/>
              <a:t>‹#›</a:t>
            </a:fld>
            <a:endParaRPr lang="en-GB"/>
          </a:p>
        </p:txBody>
      </p:sp>
    </p:spTree>
    <p:extLst>
      <p:ext uri="{BB962C8B-B14F-4D97-AF65-F5344CB8AC3E}">
        <p14:creationId xmlns:p14="http://schemas.microsoft.com/office/powerpoint/2010/main" val="125960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8F4B-F340-2A1D-4EC2-FD067585A8A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AA23C21-1D5F-3E88-FC3E-5B727EC1B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99AFE88-D04A-43E9-B2CB-8864E59354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E8C79F-BED4-4FD0-F7BA-B13F5B0A32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14959F-CEE9-634A-D7F5-6DEF9A8C373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5D890E4-249A-43D0-11B0-521AB2F946F1}"/>
              </a:ext>
            </a:extLst>
          </p:cNvPr>
          <p:cNvSpPr>
            <a:spLocks noGrp="1"/>
          </p:cNvSpPr>
          <p:nvPr>
            <p:ph type="dt" sz="half" idx="10"/>
          </p:nvPr>
        </p:nvSpPr>
        <p:spPr/>
        <p:txBody>
          <a:bodyPr/>
          <a:lstStyle/>
          <a:p>
            <a:fld id="{22DCCA2C-B995-436E-B558-0E106523E1F0}" type="datetimeFigureOut">
              <a:rPr lang="en-GB" smtClean="0"/>
              <a:t>14/01/2026</a:t>
            </a:fld>
            <a:endParaRPr lang="en-GB"/>
          </a:p>
        </p:txBody>
      </p:sp>
      <p:sp>
        <p:nvSpPr>
          <p:cNvPr id="8" name="Footer Placeholder 7">
            <a:extLst>
              <a:ext uri="{FF2B5EF4-FFF2-40B4-BE49-F238E27FC236}">
                <a16:creationId xmlns:a16="http://schemas.microsoft.com/office/drawing/2014/main" id="{DE5434F1-B00A-66A2-C23F-2C2BCD63CD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2DF8C2-94D5-BE2B-7097-DEB423CD61B4}"/>
              </a:ext>
            </a:extLst>
          </p:cNvPr>
          <p:cNvSpPr>
            <a:spLocks noGrp="1"/>
          </p:cNvSpPr>
          <p:nvPr>
            <p:ph type="sldNum" sz="quarter" idx="12"/>
          </p:nvPr>
        </p:nvSpPr>
        <p:spPr/>
        <p:txBody>
          <a:bodyPr/>
          <a:lstStyle/>
          <a:p>
            <a:fld id="{81388905-AD9D-422F-B7D5-DB0FBA604E76}" type="slidenum">
              <a:rPr lang="en-GB" smtClean="0"/>
              <a:t>‹#›</a:t>
            </a:fld>
            <a:endParaRPr lang="en-GB"/>
          </a:p>
        </p:txBody>
      </p:sp>
    </p:spTree>
    <p:extLst>
      <p:ext uri="{BB962C8B-B14F-4D97-AF65-F5344CB8AC3E}">
        <p14:creationId xmlns:p14="http://schemas.microsoft.com/office/powerpoint/2010/main" val="20897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95DF-C178-E3F2-E4FD-2CF76BAE73C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BA80152-EAE8-7760-E388-5C7E64F1B450}"/>
              </a:ext>
            </a:extLst>
          </p:cNvPr>
          <p:cNvSpPr>
            <a:spLocks noGrp="1"/>
          </p:cNvSpPr>
          <p:nvPr>
            <p:ph type="dt" sz="half" idx="10"/>
          </p:nvPr>
        </p:nvSpPr>
        <p:spPr/>
        <p:txBody>
          <a:bodyPr/>
          <a:lstStyle/>
          <a:p>
            <a:fld id="{22DCCA2C-B995-436E-B558-0E106523E1F0}" type="datetimeFigureOut">
              <a:rPr lang="en-GB" smtClean="0"/>
              <a:t>14/01/2026</a:t>
            </a:fld>
            <a:endParaRPr lang="en-GB"/>
          </a:p>
        </p:txBody>
      </p:sp>
      <p:sp>
        <p:nvSpPr>
          <p:cNvPr id="4" name="Footer Placeholder 3">
            <a:extLst>
              <a:ext uri="{FF2B5EF4-FFF2-40B4-BE49-F238E27FC236}">
                <a16:creationId xmlns:a16="http://schemas.microsoft.com/office/drawing/2014/main" id="{19E7D81E-409D-DD98-2456-BCE3C2900E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9D1007-8996-28C0-E725-54CB71E91821}"/>
              </a:ext>
            </a:extLst>
          </p:cNvPr>
          <p:cNvSpPr>
            <a:spLocks noGrp="1"/>
          </p:cNvSpPr>
          <p:nvPr>
            <p:ph type="sldNum" sz="quarter" idx="12"/>
          </p:nvPr>
        </p:nvSpPr>
        <p:spPr/>
        <p:txBody>
          <a:bodyPr/>
          <a:lstStyle/>
          <a:p>
            <a:fld id="{81388905-AD9D-422F-B7D5-DB0FBA604E76}" type="slidenum">
              <a:rPr lang="en-GB" smtClean="0"/>
              <a:t>‹#›</a:t>
            </a:fld>
            <a:endParaRPr lang="en-GB"/>
          </a:p>
        </p:txBody>
      </p:sp>
    </p:spTree>
    <p:extLst>
      <p:ext uri="{BB962C8B-B14F-4D97-AF65-F5344CB8AC3E}">
        <p14:creationId xmlns:p14="http://schemas.microsoft.com/office/powerpoint/2010/main" val="88524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A07FF0-E131-5486-C309-4BBC1FAC1917}"/>
              </a:ext>
            </a:extLst>
          </p:cNvPr>
          <p:cNvSpPr>
            <a:spLocks noGrp="1"/>
          </p:cNvSpPr>
          <p:nvPr>
            <p:ph type="dt" sz="half" idx="10"/>
          </p:nvPr>
        </p:nvSpPr>
        <p:spPr/>
        <p:txBody>
          <a:bodyPr/>
          <a:lstStyle/>
          <a:p>
            <a:fld id="{22DCCA2C-B995-436E-B558-0E106523E1F0}" type="datetimeFigureOut">
              <a:rPr lang="en-GB" smtClean="0"/>
              <a:t>14/01/2026</a:t>
            </a:fld>
            <a:endParaRPr lang="en-GB"/>
          </a:p>
        </p:txBody>
      </p:sp>
      <p:sp>
        <p:nvSpPr>
          <p:cNvPr id="3" name="Footer Placeholder 2">
            <a:extLst>
              <a:ext uri="{FF2B5EF4-FFF2-40B4-BE49-F238E27FC236}">
                <a16:creationId xmlns:a16="http://schemas.microsoft.com/office/drawing/2014/main" id="{4FBA757D-A959-BF1A-1D6D-58F0FACEDB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8FDCA9-BD1F-00EB-D2A6-8266FA03296F}"/>
              </a:ext>
            </a:extLst>
          </p:cNvPr>
          <p:cNvSpPr>
            <a:spLocks noGrp="1"/>
          </p:cNvSpPr>
          <p:nvPr>
            <p:ph type="sldNum" sz="quarter" idx="12"/>
          </p:nvPr>
        </p:nvSpPr>
        <p:spPr/>
        <p:txBody>
          <a:bodyPr/>
          <a:lstStyle/>
          <a:p>
            <a:fld id="{81388905-AD9D-422F-B7D5-DB0FBA604E76}" type="slidenum">
              <a:rPr lang="en-GB" smtClean="0"/>
              <a:t>‹#›</a:t>
            </a:fld>
            <a:endParaRPr lang="en-GB"/>
          </a:p>
        </p:txBody>
      </p:sp>
    </p:spTree>
    <p:extLst>
      <p:ext uri="{BB962C8B-B14F-4D97-AF65-F5344CB8AC3E}">
        <p14:creationId xmlns:p14="http://schemas.microsoft.com/office/powerpoint/2010/main" val="187365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2D42-E98E-F193-A490-92FBF8B92CD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B1A8B09-6E11-E1A3-8142-25AD6EDF9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CCEBBB-3DEE-3260-07EF-67B02E25B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3101FF-2105-8BFA-D821-A997FB526490}"/>
              </a:ext>
            </a:extLst>
          </p:cNvPr>
          <p:cNvSpPr>
            <a:spLocks noGrp="1"/>
          </p:cNvSpPr>
          <p:nvPr>
            <p:ph type="dt" sz="half" idx="10"/>
          </p:nvPr>
        </p:nvSpPr>
        <p:spPr/>
        <p:txBody>
          <a:bodyPr/>
          <a:lstStyle/>
          <a:p>
            <a:fld id="{22DCCA2C-B995-436E-B558-0E106523E1F0}" type="datetimeFigureOut">
              <a:rPr lang="en-GB" smtClean="0"/>
              <a:t>14/01/2026</a:t>
            </a:fld>
            <a:endParaRPr lang="en-GB"/>
          </a:p>
        </p:txBody>
      </p:sp>
      <p:sp>
        <p:nvSpPr>
          <p:cNvPr id="6" name="Footer Placeholder 5">
            <a:extLst>
              <a:ext uri="{FF2B5EF4-FFF2-40B4-BE49-F238E27FC236}">
                <a16:creationId xmlns:a16="http://schemas.microsoft.com/office/drawing/2014/main" id="{FF0BD452-6E27-8DDB-CE4E-42D756DDC4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66AA9E-B882-A1C9-4007-854D7E956117}"/>
              </a:ext>
            </a:extLst>
          </p:cNvPr>
          <p:cNvSpPr>
            <a:spLocks noGrp="1"/>
          </p:cNvSpPr>
          <p:nvPr>
            <p:ph type="sldNum" sz="quarter" idx="12"/>
          </p:nvPr>
        </p:nvSpPr>
        <p:spPr/>
        <p:txBody>
          <a:bodyPr/>
          <a:lstStyle/>
          <a:p>
            <a:fld id="{81388905-AD9D-422F-B7D5-DB0FBA604E76}" type="slidenum">
              <a:rPr lang="en-GB" smtClean="0"/>
              <a:t>‹#›</a:t>
            </a:fld>
            <a:endParaRPr lang="en-GB"/>
          </a:p>
        </p:txBody>
      </p:sp>
    </p:spTree>
    <p:extLst>
      <p:ext uri="{BB962C8B-B14F-4D97-AF65-F5344CB8AC3E}">
        <p14:creationId xmlns:p14="http://schemas.microsoft.com/office/powerpoint/2010/main" val="260044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4473-8296-7F87-A661-A3F31DB4BB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9074F2B-B307-5F49-9A7F-4A4CE8CD9B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FB85AE-3D0F-1C75-90F8-E63676896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D11F0F-8989-018D-6716-2C03895BE8AF}"/>
              </a:ext>
            </a:extLst>
          </p:cNvPr>
          <p:cNvSpPr>
            <a:spLocks noGrp="1"/>
          </p:cNvSpPr>
          <p:nvPr>
            <p:ph type="dt" sz="half" idx="10"/>
          </p:nvPr>
        </p:nvSpPr>
        <p:spPr/>
        <p:txBody>
          <a:bodyPr/>
          <a:lstStyle/>
          <a:p>
            <a:fld id="{22DCCA2C-B995-436E-B558-0E106523E1F0}" type="datetimeFigureOut">
              <a:rPr lang="en-GB" smtClean="0"/>
              <a:t>14/01/2026</a:t>
            </a:fld>
            <a:endParaRPr lang="en-GB"/>
          </a:p>
        </p:txBody>
      </p:sp>
      <p:sp>
        <p:nvSpPr>
          <p:cNvPr id="6" name="Footer Placeholder 5">
            <a:extLst>
              <a:ext uri="{FF2B5EF4-FFF2-40B4-BE49-F238E27FC236}">
                <a16:creationId xmlns:a16="http://schemas.microsoft.com/office/drawing/2014/main" id="{A0D8D114-852C-C535-0DF2-21D7D2FCBD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5EEDF-E623-5102-C977-F53F21D828BC}"/>
              </a:ext>
            </a:extLst>
          </p:cNvPr>
          <p:cNvSpPr>
            <a:spLocks noGrp="1"/>
          </p:cNvSpPr>
          <p:nvPr>
            <p:ph type="sldNum" sz="quarter" idx="12"/>
          </p:nvPr>
        </p:nvSpPr>
        <p:spPr/>
        <p:txBody>
          <a:bodyPr/>
          <a:lstStyle/>
          <a:p>
            <a:fld id="{81388905-AD9D-422F-B7D5-DB0FBA604E76}" type="slidenum">
              <a:rPr lang="en-GB" smtClean="0"/>
              <a:t>‹#›</a:t>
            </a:fld>
            <a:endParaRPr lang="en-GB"/>
          </a:p>
        </p:txBody>
      </p:sp>
    </p:spTree>
    <p:extLst>
      <p:ext uri="{BB962C8B-B14F-4D97-AF65-F5344CB8AC3E}">
        <p14:creationId xmlns:p14="http://schemas.microsoft.com/office/powerpoint/2010/main" val="234567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B7E86E-D792-652A-7D0D-ADC949B9F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F666B4-F649-DF5F-1573-C7543619B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6FCBA37-D465-2A24-EFF4-D1EEC8CDC6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DCCA2C-B995-436E-B558-0E106523E1F0}" type="datetimeFigureOut">
              <a:rPr lang="en-GB" smtClean="0"/>
              <a:t>14/01/2026</a:t>
            </a:fld>
            <a:endParaRPr lang="en-GB"/>
          </a:p>
        </p:txBody>
      </p:sp>
      <p:sp>
        <p:nvSpPr>
          <p:cNvPr id="5" name="Footer Placeholder 4">
            <a:extLst>
              <a:ext uri="{FF2B5EF4-FFF2-40B4-BE49-F238E27FC236}">
                <a16:creationId xmlns:a16="http://schemas.microsoft.com/office/drawing/2014/main" id="{2A99E5BF-40C2-C4E9-A9C3-3DA4A5E53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480CEAB-D448-D7CB-4436-1FCA62254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388905-AD9D-422F-B7D5-DB0FBA604E76}" type="slidenum">
              <a:rPr lang="en-GB" smtClean="0"/>
              <a:t>‹#›</a:t>
            </a:fld>
            <a:endParaRPr lang="en-GB"/>
          </a:p>
        </p:txBody>
      </p:sp>
    </p:spTree>
    <p:extLst>
      <p:ext uri="{BB962C8B-B14F-4D97-AF65-F5344CB8AC3E}">
        <p14:creationId xmlns:p14="http://schemas.microsoft.com/office/powerpoint/2010/main" val="758170970"/>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58A2-CEB2-B331-27EF-F7BB748C6144}"/>
              </a:ext>
            </a:extLst>
          </p:cNvPr>
          <p:cNvSpPr>
            <a:spLocks noGrp="1"/>
          </p:cNvSpPr>
          <p:nvPr>
            <p:ph type="ctrTitle"/>
          </p:nvPr>
        </p:nvSpPr>
        <p:spPr>
          <a:xfrm>
            <a:off x="787484" y="2396159"/>
            <a:ext cx="9233846" cy="1842127"/>
          </a:xfrm>
        </p:spPr>
        <p:txBody>
          <a:bodyPr>
            <a:noAutofit/>
          </a:bodyPr>
          <a:lstStyle/>
          <a:p>
            <a:pPr algn="l"/>
            <a:r>
              <a:rPr lang="en-GB" sz="12000" b="1" dirty="0">
                <a:solidFill>
                  <a:schemeClr val="bg1">
                    <a:alpha val="79939"/>
                  </a:schemeClr>
                </a:solidFill>
                <a:latin typeface="Avenir Black" panose="02000503020000020003" pitchFamily="2" charset="0"/>
              </a:rPr>
              <a:t>Knife Angel</a:t>
            </a:r>
          </a:p>
        </p:txBody>
      </p:sp>
      <p:sp>
        <p:nvSpPr>
          <p:cNvPr id="3" name="Subtitle 2">
            <a:extLst>
              <a:ext uri="{FF2B5EF4-FFF2-40B4-BE49-F238E27FC236}">
                <a16:creationId xmlns:a16="http://schemas.microsoft.com/office/drawing/2014/main" id="{33418A6E-ADD4-115A-B7F6-9D301BE69CDA}"/>
              </a:ext>
            </a:extLst>
          </p:cNvPr>
          <p:cNvSpPr>
            <a:spLocks noGrp="1"/>
          </p:cNvSpPr>
          <p:nvPr>
            <p:ph type="subTitle" idx="1"/>
          </p:nvPr>
        </p:nvSpPr>
        <p:spPr>
          <a:xfrm>
            <a:off x="4872012" y="4777380"/>
            <a:ext cx="5222326" cy="861420"/>
          </a:xfrm>
        </p:spPr>
        <p:txBody>
          <a:bodyPr>
            <a:normAutofit/>
          </a:bodyPr>
          <a:lstStyle/>
          <a:p>
            <a:r>
              <a:rPr lang="en-GB" dirty="0"/>
              <a:t>#nottheone </a:t>
            </a:r>
            <a:r>
              <a:rPr lang="en-GB" b="1" dirty="0"/>
              <a:t>YEAR 6</a:t>
            </a:r>
          </a:p>
        </p:txBody>
      </p:sp>
      <p:sp>
        <p:nvSpPr>
          <p:cNvPr id="5" name="TextBox 4">
            <a:extLst>
              <a:ext uri="{FF2B5EF4-FFF2-40B4-BE49-F238E27FC236}">
                <a16:creationId xmlns:a16="http://schemas.microsoft.com/office/drawing/2014/main" id="{5DBC4099-5AD7-179A-DA51-9974E67501B1}"/>
              </a:ext>
            </a:extLst>
          </p:cNvPr>
          <p:cNvSpPr txBox="1"/>
          <p:nvPr/>
        </p:nvSpPr>
        <p:spPr>
          <a:xfrm>
            <a:off x="906548" y="3953835"/>
            <a:ext cx="6096000" cy="646331"/>
          </a:xfrm>
          <a:prstGeom prst="rect">
            <a:avLst/>
          </a:prstGeom>
          <a:noFill/>
        </p:spPr>
        <p:txBody>
          <a:bodyPr wrap="square">
            <a:spAutoFit/>
          </a:bodyPr>
          <a:lstStyle/>
          <a:p>
            <a:r>
              <a:rPr lang="en-GB" sz="3600" b="1" dirty="0">
                <a:solidFill>
                  <a:srgbClr val="FFC000"/>
                </a:solidFill>
                <a:effectLst>
                  <a:glow rad="63500">
                    <a:schemeClr val="bg2">
                      <a:lumMod val="25000"/>
                      <a:alpha val="40000"/>
                    </a:schemeClr>
                  </a:glow>
                </a:effectLst>
                <a:latin typeface="Avenir Black" panose="02000503020000020003" pitchFamily="2" charset="0"/>
              </a:rPr>
              <a:t>#NotTheOne</a:t>
            </a:r>
          </a:p>
        </p:txBody>
      </p:sp>
      <p:sp>
        <p:nvSpPr>
          <p:cNvPr id="4" name="Rectangle 3">
            <a:extLst>
              <a:ext uri="{FF2B5EF4-FFF2-40B4-BE49-F238E27FC236}">
                <a16:creationId xmlns:a16="http://schemas.microsoft.com/office/drawing/2014/main" id="{FEF94A3F-79F1-34D5-CF61-CF049842AACF}"/>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385105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A2B93"/>
        </a:solidFill>
        <a:effectLst/>
      </p:bgPr>
    </p:bg>
    <p:spTree>
      <p:nvGrpSpPr>
        <p:cNvPr id="1" name="">
          <a:extLst>
            <a:ext uri="{FF2B5EF4-FFF2-40B4-BE49-F238E27FC236}">
              <a16:creationId xmlns:a16="http://schemas.microsoft.com/office/drawing/2014/main" id="{7EA7FA48-357A-C570-74EC-BA0F73B637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7BC3C-85FB-98C0-C985-D18329FE33EE}"/>
              </a:ext>
            </a:extLst>
          </p:cNvPr>
          <p:cNvSpPr>
            <a:spLocks noGrp="1"/>
          </p:cNvSpPr>
          <p:nvPr>
            <p:ph idx="1"/>
          </p:nvPr>
        </p:nvSpPr>
        <p:spPr>
          <a:xfrm>
            <a:off x="838199" y="2884093"/>
            <a:ext cx="11086069" cy="3111974"/>
          </a:xfrm>
        </p:spPr>
        <p:txBody>
          <a:bodyPr>
            <a:normAutofit fontScale="47500" lnSpcReduction="20000"/>
          </a:bodyPr>
          <a:lstStyle/>
          <a:p>
            <a:pPr marL="939800" indent="-939800">
              <a:lnSpc>
                <a:spcPct val="120000"/>
              </a:lnSpc>
              <a:buFont typeface="+mj-lt"/>
              <a:buAutoNum type="alphaLcParenR"/>
            </a:pPr>
            <a:r>
              <a:rPr lang="en-GB" sz="7600" b="1" dirty="0">
                <a:solidFill>
                  <a:schemeClr val="bg1"/>
                </a:solidFill>
                <a:effectLst/>
                <a:latin typeface="Avenir Black" panose="02000503020000020003" pitchFamily="2" charset="0"/>
              </a:rPr>
              <a:t>Increased fear and anxiety</a:t>
            </a:r>
            <a:endParaRPr lang="en-GB" sz="7600" b="1" dirty="0">
              <a:solidFill>
                <a:schemeClr val="bg1"/>
              </a:solidFill>
              <a:latin typeface="Avenir Black" panose="02000503020000020003" pitchFamily="2" charset="0"/>
            </a:endParaRPr>
          </a:p>
          <a:p>
            <a:pPr marL="939800" indent="-939800">
              <a:lnSpc>
                <a:spcPct val="120000"/>
              </a:lnSpc>
              <a:buFont typeface="+mj-lt"/>
              <a:buAutoNum type="alphaLcParenR"/>
            </a:pPr>
            <a:r>
              <a:rPr lang="en-GB" sz="7600" b="1" dirty="0">
                <a:solidFill>
                  <a:schemeClr val="bg1"/>
                </a:solidFill>
                <a:effectLst/>
                <a:latin typeface="Avenir Black" panose="02000503020000020003" pitchFamily="2" charset="0"/>
              </a:rPr>
              <a:t>Reduced business activity</a:t>
            </a:r>
          </a:p>
          <a:p>
            <a:pPr marL="939800" indent="-939800">
              <a:lnSpc>
                <a:spcPct val="120000"/>
              </a:lnSpc>
              <a:buFont typeface="+mj-lt"/>
              <a:buAutoNum type="alphaLcParenR"/>
            </a:pPr>
            <a:r>
              <a:rPr lang="en-GB" sz="7600" b="1" dirty="0">
                <a:solidFill>
                  <a:schemeClr val="bg1"/>
                </a:solidFill>
                <a:effectLst/>
                <a:latin typeface="Avenir Black" panose="02000503020000020003" pitchFamily="2" charset="0"/>
              </a:rPr>
              <a:t>Reduced trust in when you are out and about</a:t>
            </a:r>
            <a:endParaRPr lang="en-GB" sz="7600" b="1" dirty="0">
              <a:solidFill>
                <a:schemeClr val="bg1"/>
              </a:solidFill>
              <a:effectLst/>
              <a:highlight>
                <a:srgbClr val="FF0000"/>
              </a:highlight>
              <a:latin typeface="Avenir Black" panose="02000503020000020003" pitchFamily="2" charset="0"/>
            </a:endParaRPr>
          </a:p>
          <a:p>
            <a:pPr marL="939800" indent="-939800">
              <a:lnSpc>
                <a:spcPct val="120000"/>
              </a:lnSpc>
              <a:buFont typeface="+mj-lt"/>
              <a:buAutoNum type="alphaLcParenR"/>
            </a:pPr>
            <a:r>
              <a:rPr lang="en-GB" sz="7600" b="1" dirty="0">
                <a:solidFill>
                  <a:schemeClr val="bg1"/>
                </a:solidFill>
                <a:effectLst/>
                <a:latin typeface="Avenir Black" panose="02000503020000020003" pitchFamily="2" charset="0"/>
              </a:rPr>
              <a:t>None of the above</a:t>
            </a:r>
          </a:p>
          <a:p>
            <a:pPr>
              <a:lnSpc>
                <a:spcPct val="120000"/>
              </a:lnSpc>
            </a:pPr>
            <a:endParaRPr lang="en-GB" dirty="0"/>
          </a:p>
        </p:txBody>
      </p:sp>
      <p:sp>
        <p:nvSpPr>
          <p:cNvPr id="4" name="Rectangle 3">
            <a:extLst>
              <a:ext uri="{FF2B5EF4-FFF2-40B4-BE49-F238E27FC236}">
                <a16:creationId xmlns:a16="http://schemas.microsoft.com/office/drawing/2014/main" id="{2F85C0F2-333C-2647-F0EB-59F767547A11}"/>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8</a:t>
            </a:r>
          </a:p>
        </p:txBody>
      </p:sp>
      <p:sp>
        <p:nvSpPr>
          <p:cNvPr id="7" name="Title 6">
            <a:extLst>
              <a:ext uri="{FF2B5EF4-FFF2-40B4-BE49-F238E27FC236}">
                <a16:creationId xmlns:a16="http://schemas.microsoft.com/office/drawing/2014/main" id="{C8FEEE78-5E45-3388-9C4B-8223D04D2E9D}"/>
              </a:ext>
            </a:extLst>
          </p:cNvPr>
          <p:cNvSpPr>
            <a:spLocks noGrp="1"/>
          </p:cNvSpPr>
          <p:nvPr>
            <p:ph type="title"/>
          </p:nvPr>
        </p:nvSpPr>
        <p:spPr>
          <a:xfrm>
            <a:off x="838200" y="650558"/>
            <a:ext cx="10515600" cy="1582976"/>
          </a:xfrm>
        </p:spPr>
        <p:txBody>
          <a:bodyPr>
            <a:normAutofit/>
          </a:bodyPr>
          <a:lstStyle/>
          <a:p>
            <a:r>
              <a:rPr lang="en-US" b="1" dirty="0">
                <a:solidFill>
                  <a:srgbClr val="FFC000"/>
                </a:solidFill>
                <a:latin typeface="Avenir Black" panose="02000503020000020003" pitchFamily="2" charset="0"/>
              </a:rPr>
              <a:t>Which of these is a good way to avoid getting involved in knife crime?</a:t>
            </a:r>
          </a:p>
        </p:txBody>
      </p:sp>
      <p:sp>
        <p:nvSpPr>
          <p:cNvPr id="2" name="Rectangle 1">
            <a:extLst>
              <a:ext uri="{FF2B5EF4-FFF2-40B4-BE49-F238E27FC236}">
                <a16:creationId xmlns:a16="http://schemas.microsoft.com/office/drawing/2014/main" id="{B5B7A6A0-1565-4A03-016E-8F3B35FAD98A}"/>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299128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79BB54FB-D5F8-E049-5FE5-F378AD0984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3D3C7-971C-80DA-3618-DBA7408BC477}"/>
              </a:ext>
            </a:extLst>
          </p:cNvPr>
          <p:cNvSpPr>
            <a:spLocks noGrp="1"/>
          </p:cNvSpPr>
          <p:nvPr>
            <p:ph idx="1"/>
          </p:nvPr>
        </p:nvSpPr>
        <p:spPr>
          <a:xfrm>
            <a:off x="838199" y="2884093"/>
            <a:ext cx="10515601" cy="2848492"/>
          </a:xfrm>
        </p:spPr>
        <p:txBody>
          <a:bodyPr>
            <a:normAutofit fontScale="25000" lnSpcReduction="20000"/>
          </a:bodyPr>
          <a:lstStyle/>
          <a:p>
            <a:pPr marL="939800" indent="-939800">
              <a:lnSpc>
                <a:spcPct val="120000"/>
              </a:lnSpc>
              <a:buFont typeface="+mj-lt"/>
              <a:buAutoNum type="alphaLcParenR"/>
            </a:pPr>
            <a:r>
              <a:rPr lang="en-GB" sz="11100" b="1" dirty="0">
                <a:solidFill>
                  <a:schemeClr val="bg1"/>
                </a:solidFill>
                <a:effectLst/>
                <a:latin typeface="Avenir Black" panose="02000503020000020003" pitchFamily="2" charset="0"/>
              </a:rPr>
              <a:t>Carrying a knife for protection</a:t>
            </a:r>
          </a:p>
          <a:p>
            <a:pPr marL="939800" indent="-939800">
              <a:lnSpc>
                <a:spcPct val="120000"/>
              </a:lnSpc>
              <a:buFont typeface="+mj-lt"/>
              <a:buAutoNum type="alphaLcParenR"/>
            </a:pPr>
            <a:r>
              <a:rPr lang="en-GB" sz="11100" b="1" dirty="0">
                <a:solidFill>
                  <a:schemeClr val="bg1"/>
                </a:solidFill>
                <a:effectLst/>
                <a:latin typeface="Avenir Black" panose="02000503020000020003" pitchFamily="2" charset="0"/>
              </a:rPr>
              <a:t>b) Engaging in community activities: local youth </a:t>
            </a:r>
            <a:br>
              <a:rPr lang="en-GB" sz="11100" b="1" dirty="0">
                <a:solidFill>
                  <a:schemeClr val="bg1"/>
                </a:solidFill>
                <a:effectLst/>
                <a:latin typeface="Avenir Black" panose="02000503020000020003" pitchFamily="2" charset="0"/>
              </a:rPr>
            </a:br>
            <a:r>
              <a:rPr lang="en-GB" sz="11100" b="1" dirty="0">
                <a:solidFill>
                  <a:schemeClr val="bg1"/>
                </a:solidFill>
                <a:effectLst/>
                <a:latin typeface="Avenir Black" panose="02000503020000020003" pitchFamily="2" charset="0"/>
              </a:rPr>
              <a:t>club, sport club dance/theatre club</a:t>
            </a:r>
          </a:p>
          <a:p>
            <a:pPr marL="939800" indent="-939800">
              <a:lnSpc>
                <a:spcPct val="120000"/>
              </a:lnSpc>
              <a:buFont typeface="+mj-lt"/>
              <a:buAutoNum type="alphaLcParenR"/>
            </a:pPr>
            <a:r>
              <a:rPr lang="en-GB" sz="11100" b="1" dirty="0">
                <a:solidFill>
                  <a:schemeClr val="bg1"/>
                </a:solidFill>
                <a:effectLst/>
                <a:latin typeface="Avenir Black" panose="02000503020000020003" pitchFamily="2" charset="0"/>
              </a:rPr>
              <a:t>Avoiding talking about the issue</a:t>
            </a:r>
          </a:p>
          <a:p>
            <a:pPr marL="939800" indent="-939800">
              <a:lnSpc>
                <a:spcPct val="120000"/>
              </a:lnSpc>
              <a:buFont typeface="+mj-lt"/>
              <a:buAutoNum type="alphaLcParenR"/>
            </a:pPr>
            <a:r>
              <a:rPr lang="en-GB" sz="11100" b="1" dirty="0">
                <a:solidFill>
                  <a:schemeClr val="bg1"/>
                </a:solidFill>
                <a:effectLst/>
                <a:latin typeface="Avenir Black" panose="02000503020000020003" pitchFamily="2" charset="0"/>
              </a:rPr>
              <a:t>All of the above</a:t>
            </a:r>
          </a:p>
        </p:txBody>
      </p:sp>
      <p:sp>
        <p:nvSpPr>
          <p:cNvPr id="4" name="Rectangle 3">
            <a:extLst>
              <a:ext uri="{FF2B5EF4-FFF2-40B4-BE49-F238E27FC236}">
                <a16:creationId xmlns:a16="http://schemas.microsoft.com/office/drawing/2014/main" id="{C3554037-B151-575B-4523-158ADD0BA6CA}"/>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9</a:t>
            </a:r>
          </a:p>
        </p:txBody>
      </p:sp>
      <p:sp>
        <p:nvSpPr>
          <p:cNvPr id="7" name="Title 6">
            <a:extLst>
              <a:ext uri="{FF2B5EF4-FFF2-40B4-BE49-F238E27FC236}">
                <a16:creationId xmlns:a16="http://schemas.microsoft.com/office/drawing/2014/main" id="{4518665F-C531-CD73-462C-BDD94A97CB4E}"/>
              </a:ext>
            </a:extLst>
          </p:cNvPr>
          <p:cNvSpPr>
            <a:spLocks noGrp="1"/>
          </p:cNvSpPr>
          <p:nvPr>
            <p:ph type="title"/>
          </p:nvPr>
        </p:nvSpPr>
        <p:spPr>
          <a:xfrm>
            <a:off x="838200" y="1004340"/>
            <a:ext cx="10515600" cy="1582976"/>
          </a:xfrm>
        </p:spPr>
        <p:txBody>
          <a:bodyPr>
            <a:normAutofit/>
          </a:bodyPr>
          <a:lstStyle/>
          <a:p>
            <a:r>
              <a:rPr lang="en-US" b="1" dirty="0">
                <a:solidFill>
                  <a:srgbClr val="FFC000"/>
                </a:solidFill>
                <a:latin typeface="Avenir Black" panose="02000503020000020003" pitchFamily="2" charset="0"/>
              </a:rPr>
              <a:t>What of these is a good way to avoid getting involved in knife crime?</a:t>
            </a:r>
          </a:p>
        </p:txBody>
      </p:sp>
      <p:sp>
        <p:nvSpPr>
          <p:cNvPr id="2" name="Rectangle 1">
            <a:extLst>
              <a:ext uri="{FF2B5EF4-FFF2-40B4-BE49-F238E27FC236}">
                <a16:creationId xmlns:a16="http://schemas.microsoft.com/office/drawing/2014/main" id="{737CE457-883D-1009-036B-7D604A3CCCA0}"/>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1244024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9164A"/>
        </a:solidFill>
        <a:effectLst/>
      </p:bgPr>
    </p:bg>
    <p:spTree>
      <p:nvGrpSpPr>
        <p:cNvPr id="1" name="">
          <a:extLst>
            <a:ext uri="{FF2B5EF4-FFF2-40B4-BE49-F238E27FC236}">
              <a16:creationId xmlns:a16="http://schemas.microsoft.com/office/drawing/2014/main" id="{59DC030D-F653-0DEC-E332-56869BF5711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346803-2128-8F8F-2AD3-425522ADC299}"/>
              </a:ext>
            </a:extLst>
          </p:cNvPr>
          <p:cNvSpPr>
            <a:spLocks noGrp="1"/>
          </p:cNvSpPr>
          <p:nvPr>
            <p:ph idx="1"/>
          </p:nvPr>
        </p:nvSpPr>
        <p:spPr>
          <a:xfrm>
            <a:off x="838199" y="2884093"/>
            <a:ext cx="10515601" cy="2848492"/>
          </a:xfrm>
        </p:spPr>
        <p:txBody>
          <a:bodyPr>
            <a:normAutofit fontScale="32500" lnSpcReduction="20000"/>
          </a:bodyPr>
          <a:lstStyle/>
          <a:p>
            <a:pPr marL="939800" indent="-939800">
              <a:lnSpc>
                <a:spcPct val="120000"/>
              </a:lnSpc>
              <a:buFont typeface="+mj-lt"/>
              <a:buAutoNum type="alphaLcParenR"/>
            </a:pPr>
            <a:r>
              <a:rPr lang="en-GB" sz="11100" b="1" dirty="0">
                <a:solidFill>
                  <a:schemeClr val="bg1"/>
                </a:solidFill>
                <a:effectLst/>
                <a:latin typeface="Avenir Black" panose="02000503020000020003" pitchFamily="2" charset="0"/>
              </a:rPr>
              <a:t>Fly tipping</a:t>
            </a:r>
          </a:p>
          <a:p>
            <a:pPr marL="939800" indent="-939800">
              <a:lnSpc>
                <a:spcPct val="120000"/>
              </a:lnSpc>
              <a:buFont typeface="+mj-lt"/>
              <a:buAutoNum type="alphaLcParenR"/>
            </a:pPr>
            <a:r>
              <a:rPr lang="en-GB" sz="11100" b="1" dirty="0">
                <a:solidFill>
                  <a:schemeClr val="bg1"/>
                </a:solidFill>
                <a:effectLst/>
                <a:latin typeface="Avenir Black" panose="02000503020000020003" pitchFamily="2" charset="0"/>
              </a:rPr>
              <a:t>Drug dealing</a:t>
            </a:r>
          </a:p>
          <a:p>
            <a:pPr marL="939800" indent="-939800">
              <a:lnSpc>
                <a:spcPct val="120000"/>
              </a:lnSpc>
              <a:buFont typeface="+mj-lt"/>
              <a:buAutoNum type="alphaLcParenR"/>
            </a:pPr>
            <a:r>
              <a:rPr lang="en-GB" sz="11100" b="1" dirty="0">
                <a:solidFill>
                  <a:schemeClr val="bg1"/>
                </a:solidFill>
                <a:effectLst/>
                <a:latin typeface="Avenir Black" panose="02000503020000020003" pitchFamily="2" charset="0"/>
              </a:rPr>
              <a:t>Speeding</a:t>
            </a:r>
          </a:p>
          <a:p>
            <a:pPr marL="939800" indent="-939800">
              <a:lnSpc>
                <a:spcPct val="120000"/>
              </a:lnSpc>
              <a:buFont typeface="+mj-lt"/>
              <a:buAutoNum type="alphaLcParenR"/>
            </a:pPr>
            <a:r>
              <a:rPr lang="en-GB" sz="11100" b="1" dirty="0">
                <a:solidFill>
                  <a:schemeClr val="bg1"/>
                </a:solidFill>
                <a:effectLst/>
                <a:latin typeface="Avenir Black" panose="02000503020000020003" pitchFamily="2" charset="0"/>
              </a:rPr>
              <a:t>All of the above</a:t>
            </a:r>
          </a:p>
          <a:p>
            <a:pPr marL="939800" indent="-939800">
              <a:lnSpc>
                <a:spcPct val="120000"/>
              </a:lnSpc>
              <a:buFont typeface="+mj-lt"/>
              <a:buAutoNum type="alphaLcParenR"/>
            </a:pPr>
            <a:endParaRPr lang="en-GB" sz="11100" b="1" dirty="0">
              <a:solidFill>
                <a:schemeClr val="tx1">
                  <a:lumMod val="50000"/>
                  <a:lumOff val="50000"/>
                </a:schemeClr>
              </a:solidFill>
              <a:effectLst/>
              <a:latin typeface="Avenir Black" panose="02000503020000020003" pitchFamily="2" charset="0"/>
            </a:endParaRPr>
          </a:p>
        </p:txBody>
      </p:sp>
      <p:sp>
        <p:nvSpPr>
          <p:cNvPr id="4" name="Rectangle 3">
            <a:extLst>
              <a:ext uri="{FF2B5EF4-FFF2-40B4-BE49-F238E27FC236}">
                <a16:creationId xmlns:a16="http://schemas.microsoft.com/office/drawing/2014/main" id="{522BFDCA-DAED-7986-D1EB-C8AC383FF3C3}"/>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10</a:t>
            </a:r>
          </a:p>
        </p:txBody>
      </p:sp>
      <p:sp>
        <p:nvSpPr>
          <p:cNvPr id="7" name="Title 6">
            <a:extLst>
              <a:ext uri="{FF2B5EF4-FFF2-40B4-BE49-F238E27FC236}">
                <a16:creationId xmlns:a16="http://schemas.microsoft.com/office/drawing/2014/main" id="{1630191C-F3CC-0493-C9A9-C0AC5F804F99}"/>
              </a:ext>
            </a:extLst>
          </p:cNvPr>
          <p:cNvSpPr>
            <a:spLocks noGrp="1"/>
          </p:cNvSpPr>
          <p:nvPr>
            <p:ph type="title"/>
          </p:nvPr>
        </p:nvSpPr>
        <p:spPr>
          <a:xfrm>
            <a:off x="838200" y="650558"/>
            <a:ext cx="10515600" cy="1582976"/>
          </a:xfrm>
          <a:effectLst>
            <a:glow rad="63500">
              <a:srgbClr val="FF7C80">
                <a:alpha val="40000"/>
              </a:srgbClr>
            </a:glow>
          </a:effectLst>
        </p:spPr>
        <p:txBody>
          <a:bodyPr>
            <a:normAutofit/>
          </a:bodyPr>
          <a:lstStyle/>
          <a:p>
            <a:r>
              <a:rPr lang="en-US" b="1" dirty="0">
                <a:solidFill>
                  <a:srgbClr val="FFC000"/>
                </a:solidFill>
                <a:latin typeface="Avenir Black" panose="02000503020000020003" pitchFamily="2" charset="0"/>
              </a:rPr>
              <a:t>Knife crime is most associated with which other type of crime?</a:t>
            </a:r>
          </a:p>
        </p:txBody>
      </p:sp>
      <p:sp>
        <p:nvSpPr>
          <p:cNvPr id="2" name="Rectangle 1">
            <a:extLst>
              <a:ext uri="{FF2B5EF4-FFF2-40B4-BE49-F238E27FC236}">
                <a16:creationId xmlns:a16="http://schemas.microsoft.com/office/drawing/2014/main" id="{A33629F3-C7BD-57F1-2B13-961E08847BE9}"/>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249967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7C46-06B9-5143-BE5B-98D7ECCD8810}"/>
              </a:ext>
            </a:extLst>
          </p:cNvPr>
          <p:cNvSpPr>
            <a:spLocks noGrp="1"/>
          </p:cNvSpPr>
          <p:nvPr>
            <p:ph type="title"/>
          </p:nvPr>
        </p:nvSpPr>
        <p:spPr>
          <a:xfrm>
            <a:off x="838200" y="1969477"/>
            <a:ext cx="10515600" cy="1230923"/>
          </a:xfrm>
        </p:spPr>
        <p:txBody>
          <a:bodyPr>
            <a:noAutofit/>
          </a:bodyPr>
          <a:lstStyle/>
          <a:p>
            <a:pPr algn="ctr"/>
            <a:r>
              <a:rPr lang="en-GB" sz="9600" b="1" dirty="0">
                <a:solidFill>
                  <a:srgbClr val="FFC000"/>
                </a:solidFill>
                <a:latin typeface="Avenir Black" panose="02000503020000020003" pitchFamily="2" charset="0"/>
              </a:rPr>
              <a:t>Answers</a:t>
            </a:r>
          </a:p>
        </p:txBody>
      </p:sp>
      <p:sp>
        <p:nvSpPr>
          <p:cNvPr id="3" name="Content Placeholder 2">
            <a:extLst>
              <a:ext uri="{FF2B5EF4-FFF2-40B4-BE49-F238E27FC236}">
                <a16:creationId xmlns:a16="http://schemas.microsoft.com/office/drawing/2014/main" id="{0FB974DC-C2C8-C614-DF19-8C644B4D8CA3}"/>
              </a:ext>
            </a:extLst>
          </p:cNvPr>
          <p:cNvSpPr>
            <a:spLocks noGrp="1"/>
          </p:cNvSpPr>
          <p:nvPr>
            <p:ph idx="1"/>
          </p:nvPr>
        </p:nvSpPr>
        <p:spPr>
          <a:xfrm>
            <a:off x="838200" y="3429000"/>
            <a:ext cx="10515600" cy="896816"/>
          </a:xfrm>
        </p:spPr>
        <p:txBody>
          <a:bodyPr>
            <a:normAutofit/>
          </a:bodyPr>
          <a:lstStyle/>
          <a:p>
            <a:pPr marL="0" indent="0" algn="ctr">
              <a:buNone/>
            </a:pPr>
            <a:r>
              <a:rPr lang="en-GB" sz="5400" b="1" dirty="0">
                <a:solidFill>
                  <a:schemeClr val="bg1"/>
                </a:solidFill>
                <a:latin typeface="Avenir Black" panose="02000503020000020003" pitchFamily="2" charset="0"/>
              </a:rPr>
              <a:t>Discuss your answer sheet</a:t>
            </a:r>
          </a:p>
        </p:txBody>
      </p:sp>
      <p:sp>
        <p:nvSpPr>
          <p:cNvPr id="4" name="Rectangle 3">
            <a:extLst>
              <a:ext uri="{FF2B5EF4-FFF2-40B4-BE49-F238E27FC236}">
                <a16:creationId xmlns:a16="http://schemas.microsoft.com/office/drawing/2014/main" id="{A3101052-979F-B289-3BDD-8EC94E0FC769}"/>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369587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9B363186-1ACE-C583-29FA-DDB8729C1C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2CC3BC-A645-4490-31D3-0E793C8FA44D}"/>
              </a:ext>
            </a:extLst>
          </p:cNvPr>
          <p:cNvSpPr>
            <a:spLocks noGrp="1"/>
          </p:cNvSpPr>
          <p:nvPr>
            <p:ph idx="1"/>
          </p:nvPr>
        </p:nvSpPr>
        <p:spPr>
          <a:xfrm>
            <a:off x="838200" y="2347816"/>
            <a:ext cx="10515600" cy="3480324"/>
          </a:xfrm>
        </p:spPr>
        <p:txBody>
          <a:bodyPr>
            <a:normAutofit fontScale="92500" lnSpcReduction="10000"/>
          </a:bodyPr>
          <a:lstStyle/>
          <a:p>
            <a:pPr marL="0" indent="0">
              <a:lnSpc>
                <a:spcPct val="120000"/>
              </a:lnSpc>
              <a:buNone/>
            </a:pPr>
            <a:r>
              <a:rPr lang="en-GB" sz="7200" b="1" dirty="0">
                <a:solidFill>
                  <a:schemeClr val="bg1"/>
                </a:solidFill>
                <a:effectLst/>
                <a:latin typeface="Avenir Black" panose="02000503020000020003" pitchFamily="2" charset="0"/>
              </a:rPr>
              <a:t>Carrying a knife for self-defence is legal in the UK?</a:t>
            </a:r>
          </a:p>
          <a:p>
            <a:pPr>
              <a:lnSpc>
                <a:spcPct val="120000"/>
              </a:lnSpc>
            </a:pPr>
            <a:endParaRPr lang="en-GB" dirty="0"/>
          </a:p>
        </p:txBody>
      </p:sp>
      <p:sp>
        <p:nvSpPr>
          <p:cNvPr id="4" name="Rectangle 3">
            <a:extLst>
              <a:ext uri="{FF2B5EF4-FFF2-40B4-BE49-F238E27FC236}">
                <a16:creationId xmlns:a16="http://schemas.microsoft.com/office/drawing/2014/main" id="{E9926372-29E6-43EA-C996-0F64B7A788AB}"/>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1</a:t>
            </a:r>
          </a:p>
        </p:txBody>
      </p:sp>
      <p:sp>
        <p:nvSpPr>
          <p:cNvPr id="7" name="Title 6">
            <a:extLst>
              <a:ext uri="{FF2B5EF4-FFF2-40B4-BE49-F238E27FC236}">
                <a16:creationId xmlns:a16="http://schemas.microsoft.com/office/drawing/2014/main" id="{D408B438-C0F4-9D56-2BCC-ED22CCBDA073}"/>
              </a:ext>
            </a:extLst>
          </p:cNvPr>
          <p:cNvSpPr>
            <a:spLocks noGrp="1"/>
          </p:cNvSpPr>
          <p:nvPr>
            <p:ph type="title"/>
          </p:nvPr>
        </p:nvSpPr>
        <p:spPr>
          <a:xfrm>
            <a:off x="838200" y="908212"/>
            <a:ext cx="10515600" cy="1004342"/>
          </a:xfrm>
        </p:spPr>
        <p:txBody>
          <a:bodyPr>
            <a:normAutofit/>
          </a:bodyPr>
          <a:lstStyle/>
          <a:p>
            <a:r>
              <a:rPr lang="en-US" sz="6000" b="1" dirty="0">
                <a:solidFill>
                  <a:srgbClr val="FFC000"/>
                </a:solidFill>
                <a:latin typeface="Avenir Black" panose="02000503020000020003" pitchFamily="2" charset="0"/>
              </a:rPr>
              <a:t>True or False</a:t>
            </a:r>
          </a:p>
        </p:txBody>
      </p:sp>
      <p:sp>
        <p:nvSpPr>
          <p:cNvPr id="2" name="TextBox 1">
            <a:extLst>
              <a:ext uri="{FF2B5EF4-FFF2-40B4-BE49-F238E27FC236}">
                <a16:creationId xmlns:a16="http://schemas.microsoft.com/office/drawing/2014/main" id="{49B4145E-64F1-8E6A-6F0D-5F72880CC530}"/>
              </a:ext>
            </a:extLst>
          </p:cNvPr>
          <p:cNvSpPr txBox="1"/>
          <p:nvPr/>
        </p:nvSpPr>
        <p:spPr>
          <a:xfrm rot="20359394">
            <a:off x="2201435" y="1843950"/>
            <a:ext cx="8229600" cy="3170099"/>
          </a:xfrm>
          <a:prstGeom prst="rect">
            <a:avLst/>
          </a:prstGeom>
          <a:noFill/>
        </p:spPr>
        <p:txBody>
          <a:bodyPr wrap="square" rtlCol="0">
            <a:spAutoFit/>
          </a:bodyPr>
          <a:lstStyle/>
          <a:p>
            <a:r>
              <a:rPr lang="en-US" sz="20000" b="1" dirty="0">
                <a:solidFill>
                  <a:srgbClr val="FFC000"/>
                </a:solidFill>
                <a:effectLst>
                  <a:glow rad="158632">
                    <a:schemeClr val="tx1">
                      <a:lumMod val="75000"/>
                      <a:lumOff val="25000"/>
                    </a:schemeClr>
                  </a:glow>
                </a:effectLst>
                <a:latin typeface="Avenir Black" panose="02000503020000020003" pitchFamily="2" charset="0"/>
              </a:rPr>
              <a:t>FALSE</a:t>
            </a:r>
          </a:p>
        </p:txBody>
      </p:sp>
      <p:sp>
        <p:nvSpPr>
          <p:cNvPr id="5" name="Rectangle 4">
            <a:extLst>
              <a:ext uri="{FF2B5EF4-FFF2-40B4-BE49-F238E27FC236}">
                <a16:creationId xmlns:a16="http://schemas.microsoft.com/office/drawing/2014/main" id="{29476C15-1309-66FB-E927-88F94A40CED5}"/>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13326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D593D67A-EC5E-30CA-0D97-DE4D67DBC7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D632F-A5A2-429B-2D53-94398092178E}"/>
              </a:ext>
            </a:extLst>
          </p:cNvPr>
          <p:cNvSpPr>
            <a:spLocks noGrp="1"/>
          </p:cNvSpPr>
          <p:nvPr>
            <p:ph idx="1"/>
          </p:nvPr>
        </p:nvSpPr>
        <p:spPr>
          <a:xfrm>
            <a:off x="838200" y="2722570"/>
            <a:ext cx="10515600" cy="3480324"/>
          </a:xfrm>
        </p:spPr>
        <p:txBody>
          <a:bodyPr>
            <a:normAutofit/>
          </a:bodyPr>
          <a:lstStyle/>
          <a:p>
            <a:pPr marL="1143000" indent="-1143000">
              <a:lnSpc>
                <a:spcPct val="120000"/>
              </a:lnSpc>
              <a:buAutoNum type="alphaLcParenR"/>
            </a:pPr>
            <a:r>
              <a:rPr lang="en-GB" sz="3600" b="1" dirty="0">
                <a:solidFill>
                  <a:schemeClr val="bg1"/>
                </a:solidFill>
                <a:effectLst/>
                <a:latin typeface="Avenir Black" panose="02000503020000020003" pitchFamily="2" charset="0"/>
              </a:rPr>
              <a:t>16</a:t>
            </a:r>
          </a:p>
          <a:p>
            <a:pPr marL="1143000" indent="-1143000">
              <a:lnSpc>
                <a:spcPct val="120000"/>
              </a:lnSpc>
              <a:buAutoNum type="alphaLcParenR"/>
            </a:pPr>
            <a:r>
              <a:rPr lang="en-GB" sz="3600" b="1" dirty="0">
                <a:solidFill>
                  <a:srgbClr val="FFC000"/>
                </a:solidFill>
                <a:effectLst>
                  <a:glow rad="248842">
                    <a:schemeClr val="tx1">
                      <a:alpha val="96600"/>
                    </a:schemeClr>
                  </a:glow>
                </a:effectLst>
                <a:latin typeface="Avenir Black" panose="02000503020000020003" pitchFamily="2" charset="0"/>
              </a:rPr>
              <a:t>18</a:t>
            </a:r>
          </a:p>
          <a:p>
            <a:pPr marL="1143000" indent="-1143000">
              <a:lnSpc>
                <a:spcPct val="120000"/>
              </a:lnSpc>
              <a:buAutoNum type="alphaLcParenR"/>
            </a:pPr>
            <a:r>
              <a:rPr lang="en-GB" sz="3600" b="1" dirty="0">
                <a:solidFill>
                  <a:schemeClr val="bg1"/>
                </a:solidFill>
                <a:effectLst/>
                <a:latin typeface="Avenir Black" panose="02000503020000020003" pitchFamily="2" charset="0"/>
              </a:rPr>
              <a:t>21</a:t>
            </a:r>
          </a:p>
          <a:p>
            <a:pPr marL="1143000" indent="-1143000">
              <a:lnSpc>
                <a:spcPct val="120000"/>
              </a:lnSpc>
              <a:buAutoNum type="alphaLcParenR"/>
            </a:pPr>
            <a:r>
              <a:rPr lang="en-GB" sz="3600" b="1" dirty="0">
                <a:solidFill>
                  <a:schemeClr val="bg1"/>
                </a:solidFill>
                <a:effectLst/>
                <a:latin typeface="Avenir Black" panose="02000503020000020003" pitchFamily="2" charset="0"/>
              </a:rPr>
              <a:t>There is no age limit </a:t>
            </a:r>
          </a:p>
          <a:p>
            <a:pPr>
              <a:lnSpc>
                <a:spcPct val="120000"/>
              </a:lnSpc>
            </a:pPr>
            <a:endParaRPr lang="en-GB" sz="3600" dirty="0"/>
          </a:p>
        </p:txBody>
      </p:sp>
      <p:sp>
        <p:nvSpPr>
          <p:cNvPr id="4" name="Rectangle 3">
            <a:extLst>
              <a:ext uri="{FF2B5EF4-FFF2-40B4-BE49-F238E27FC236}">
                <a16:creationId xmlns:a16="http://schemas.microsoft.com/office/drawing/2014/main" id="{B0EA9B24-365F-0744-91A9-CA59504739F0}"/>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2</a:t>
            </a:r>
          </a:p>
        </p:txBody>
      </p:sp>
      <p:sp>
        <p:nvSpPr>
          <p:cNvPr id="7" name="Title 6">
            <a:extLst>
              <a:ext uri="{FF2B5EF4-FFF2-40B4-BE49-F238E27FC236}">
                <a16:creationId xmlns:a16="http://schemas.microsoft.com/office/drawing/2014/main" id="{594A809F-2183-8E37-8786-5D40C4B036CA}"/>
              </a:ext>
            </a:extLst>
          </p:cNvPr>
          <p:cNvSpPr>
            <a:spLocks noGrp="1"/>
          </p:cNvSpPr>
          <p:nvPr>
            <p:ph type="title"/>
          </p:nvPr>
        </p:nvSpPr>
        <p:spPr>
          <a:xfrm>
            <a:off x="809366" y="655106"/>
            <a:ext cx="10515600" cy="1640117"/>
          </a:xfrm>
        </p:spPr>
        <p:txBody>
          <a:bodyPr>
            <a:normAutofit/>
          </a:bodyPr>
          <a:lstStyle/>
          <a:p>
            <a:r>
              <a:rPr lang="en-US" b="1" dirty="0">
                <a:solidFill>
                  <a:srgbClr val="FFC000"/>
                </a:solidFill>
                <a:latin typeface="Avenir Black" panose="02000503020000020003" pitchFamily="2" charset="0"/>
              </a:rPr>
              <a:t>At what age can you legally buy a knife in the UK?</a:t>
            </a:r>
          </a:p>
        </p:txBody>
      </p:sp>
      <p:sp>
        <p:nvSpPr>
          <p:cNvPr id="2" name="Rectangle 1">
            <a:extLst>
              <a:ext uri="{FF2B5EF4-FFF2-40B4-BE49-F238E27FC236}">
                <a16:creationId xmlns:a16="http://schemas.microsoft.com/office/drawing/2014/main" id="{8A142102-7670-7139-8531-3CBDCED41F54}"/>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267347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a:extLst>
            <a:ext uri="{FF2B5EF4-FFF2-40B4-BE49-F238E27FC236}">
              <a16:creationId xmlns:a16="http://schemas.microsoft.com/office/drawing/2014/main" id="{E13645B4-82BA-C1C6-318C-04C983FE7D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F6C3E-BD15-1117-1C6C-3F502E450859}"/>
              </a:ext>
            </a:extLst>
          </p:cNvPr>
          <p:cNvSpPr>
            <a:spLocks noGrp="1"/>
          </p:cNvSpPr>
          <p:nvPr>
            <p:ph idx="1"/>
          </p:nvPr>
        </p:nvSpPr>
        <p:spPr>
          <a:xfrm>
            <a:off x="838200" y="2727118"/>
            <a:ext cx="10515600" cy="3480324"/>
          </a:xfrm>
        </p:spPr>
        <p:txBody>
          <a:bodyPr>
            <a:normAutofit fontScale="62500" lnSpcReduction="20000"/>
          </a:bodyPr>
          <a:lstStyle/>
          <a:p>
            <a:pPr marL="1143000" indent="-1143000">
              <a:lnSpc>
                <a:spcPct val="120000"/>
              </a:lnSpc>
              <a:buAutoNum type="alphaLcParenR"/>
            </a:pPr>
            <a:r>
              <a:rPr lang="en-GB" sz="7200" b="1" dirty="0">
                <a:solidFill>
                  <a:schemeClr val="bg1"/>
                </a:solidFill>
                <a:effectLst/>
                <a:latin typeface="Avenir Black" panose="02000503020000020003" pitchFamily="2" charset="0"/>
              </a:rPr>
              <a:t>As part of your job</a:t>
            </a:r>
          </a:p>
          <a:p>
            <a:pPr marL="1143000" indent="-1143000">
              <a:lnSpc>
                <a:spcPct val="120000"/>
              </a:lnSpc>
              <a:buAutoNum type="alphaLcParenR"/>
            </a:pPr>
            <a:r>
              <a:rPr lang="en-GB" sz="7200" b="1" dirty="0">
                <a:solidFill>
                  <a:schemeClr val="bg1"/>
                </a:solidFill>
                <a:latin typeface="Avenir Black" panose="02000503020000020003" pitchFamily="2" charset="0"/>
              </a:rPr>
              <a:t>As part of a costume for a play</a:t>
            </a:r>
          </a:p>
          <a:p>
            <a:pPr marL="1143000" indent="-1143000">
              <a:lnSpc>
                <a:spcPct val="120000"/>
              </a:lnSpc>
              <a:buAutoNum type="alphaLcParenR"/>
            </a:pPr>
            <a:r>
              <a:rPr lang="en-GB" sz="7200" b="1">
                <a:solidFill>
                  <a:schemeClr val="bg1"/>
                </a:solidFill>
                <a:effectLst/>
                <a:latin typeface="Avenir Black" panose="02000503020000020003" pitchFamily="2" charset="0"/>
              </a:rPr>
              <a:t>For religious reasons</a:t>
            </a:r>
          </a:p>
          <a:p>
            <a:pPr marL="1143000" indent="-1143000">
              <a:lnSpc>
                <a:spcPct val="120000"/>
              </a:lnSpc>
              <a:buAutoNum type="alphaLcParenR"/>
            </a:pPr>
            <a:r>
              <a:rPr lang="en-GB" sz="7200" b="1">
                <a:solidFill>
                  <a:srgbClr val="FFC000"/>
                </a:solidFill>
                <a:effectLst>
                  <a:glow rad="147785">
                    <a:schemeClr val="tx1">
                      <a:alpha val="96000"/>
                    </a:schemeClr>
                  </a:glow>
                </a:effectLst>
                <a:latin typeface="Avenir Black" panose="02000503020000020003" pitchFamily="2" charset="0"/>
              </a:rPr>
              <a:t>All of the above</a:t>
            </a:r>
          </a:p>
          <a:p>
            <a:pPr>
              <a:lnSpc>
                <a:spcPct val="120000"/>
              </a:lnSpc>
            </a:pPr>
            <a:endParaRPr lang="en-GB" dirty="0"/>
          </a:p>
        </p:txBody>
      </p:sp>
      <p:sp>
        <p:nvSpPr>
          <p:cNvPr id="4" name="Rectangle 3">
            <a:extLst>
              <a:ext uri="{FF2B5EF4-FFF2-40B4-BE49-F238E27FC236}">
                <a16:creationId xmlns:a16="http://schemas.microsoft.com/office/drawing/2014/main" id="{505DD69E-4BD1-5BD9-808E-04B193B209F2}"/>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3</a:t>
            </a:r>
          </a:p>
        </p:txBody>
      </p:sp>
      <p:sp>
        <p:nvSpPr>
          <p:cNvPr id="7" name="Title 6">
            <a:extLst>
              <a:ext uri="{FF2B5EF4-FFF2-40B4-BE49-F238E27FC236}">
                <a16:creationId xmlns:a16="http://schemas.microsoft.com/office/drawing/2014/main" id="{2A4AC83C-0DDE-E600-A2D3-CCF2C02B8D4D}"/>
              </a:ext>
            </a:extLst>
          </p:cNvPr>
          <p:cNvSpPr>
            <a:spLocks noGrp="1"/>
          </p:cNvSpPr>
          <p:nvPr>
            <p:ph type="title"/>
          </p:nvPr>
        </p:nvSpPr>
        <p:spPr>
          <a:xfrm>
            <a:off x="838200" y="650558"/>
            <a:ext cx="10515600" cy="1582976"/>
          </a:xfrm>
        </p:spPr>
        <p:txBody>
          <a:bodyPr>
            <a:normAutofit fontScale="90000"/>
          </a:bodyPr>
          <a:lstStyle/>
          <a:p>
            <a:r>
              <a:rPr lang="en-US" b="1" dirty="0">
                <a:solidFill>
                  <a:srgbClr val="FFC000"/>
                </a:solidFill>
                <a:latin typeface="Avenir Black" panose="02000503020000020003" pitchFamily="2" charset="0"/>
              </a:rPr>
              <a:t>Which of the following situations are people allowed to carry a knife in public?</a:t>
            </a:r>
          </a:p>
        </p:txBody>
      </p:sp>
      <p:sp>
        <p:nvSpPr>
          <p:cNvPr id="2" name="Rectangle 1">
            <a:extLst>
              <a:ext uri="{FF2B5EF4-FFF2-40B4-BE49-F238E27FC236}">
                <a16:creationId xmlns:a16="http://schemas.microsoft.com/office/drawing/2014/main" id="{0FF8314E-59B4-CBC4-55B2-E1FB36BB21A8}"/>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40131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a:extLst>
            <a:ext uri="{FF2B5EF4-FFF2-40B4-BE49-F238E27FC236}">
              <a16:creationId xmlns:a16="http://schemas.microsoft.com/office/drawing/2014/main" id="{8AC41E09-2179-62B5-4F0D-40A1CA796C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2B4C8-8F0A-6934-3D1A-E058C1CA16E7}"/>
              </a:ext>
            </a:extLst>
          </p:cNvPr>
          <p:cNvSpPr>
            <a:spLocks noGrp="1"/>
          </p:cNvSpPr>
          <p:nvPr>
            <p:ph idx="1"/>
          </p:nvPr>
        </p:nvSpPr>
        <p:spPr>
          <a:xfrm>
            <a:off x="838200" y="2727118"/>
            <a:ext cx="10515600" cy="3480324"/>
          </a:xfrm>
        </p:spPr>
        <p:txBody>
          <a:bodyPr>
            <a:normAutofit fontScale="47500" lnSpcReduction="20000"/>
          </a:bodyPr>
          <a:lstStyle/>
          <a:p>
            <a:pPr marL="1143000" indent="-1143000">
              <a:lnSpc>
                <a:spcPct val="120000"/>
              </a:lnSpc>
              <a:buFont typeface="+mj-lt"/>
              <a:buAutoNum type="alphaLcParenR"/>
            </a:pPr>
            <a:r>
              <a:rPr lang="en-GB" sz="7200" b="1" dirty="0">
                <a:solidFill>
                  <a:schemeClr val="bg1"/>
                </a:solidFill>
                <a:effectLst/>
                <a:latin typeface="Avenir Black" panose="02000503020000020003" pitchFamily="2" charset="0"/>
              </a:rPr>
              <a:t>A warning</a:t>
            </a:r>
          </a:p>
          <a:p>
            <a:pPr marL="1143000" indent="-1143000">
              <a:lnSpc>
                <a:spcPct val="120000"/>
              </a:lnSpc>
              <a:buFont typeface="+mj-lt"/>
              <a:buAutoNum type="alphaLcParenR"/>
            </a:pPr>
            <a:r>
              <a:rPr lang="en-GB" sz="7200" b="1" dirty="0">
                <a:solidFill>
                  <a:schemeClr val="bg1"/>
                </a:solidFill>
                <a:effectLst/>
                <a:latin typeface="Avenir Black" panose="02000503020000020003" pitchFamily="2" charset="0"/>
              </a:rPr>
              <a:t>Police Caution</a:t>
            </a:r>
          </a:p>
          <a:p>
            <a:pPr marL="1143000" indent="-1143000">
              <a:lnSpc>
                <a:spcPct val="120000"/>
              </a:lnSpc>
              <a:buFont typeface="+mj-lt"/>
              <a:buAutoNum type="alphaLcParenR"/>
            </a:pPr>
            <a:r>
              <a:rPr lang="en-GB" sz="7200" b="1" dirty="0">
                <a:solidFill>
                  <a:schemeClr val="bg1"/>
                </a:solidFill>
                <a:effectLst/>
                <a:latin typeface="Avenir Black" panose="02000503020000020003" pitchFamily="2" charset="0"/>
              </a:rPr>
              <a:t>Prison sentence</a:t>
            </a:r>
          </a:p>
          <a:p>
            <a:pPr marL="1143000" indent="-1143000">
              <a:lnSpc>
                <a:spcPct val="120000"/>
              </a:lnSpc>
              <a:buFont typeface="+mj-lt"/>
              <a:buAutoNum type="alphaLcParenR"/>
            </a:pPr>
            <a:r>
              <a:rPr lang="en-GB" sz="7200" b="1" dirty="0">
                <a:solidFill>
                  <a:schemeClr val="bg1"/>
                </a:solidFill>
                <a:effectLst/>
                <a:latin typeface="Avenir Black" panose="02000503020000020003" pitchFamily="2" charset="0"/>
              </a:rPr>
              <a:t>Community service</a:t>
            </a:r>
          </a:p>
          <a:p>
            <a:pPr marL="1143000" indent="-1143000">
              <a:lnSpc>
                <a:spcPct val="120000"/>
              </a:lnSpc>
              <a:buFont typeface="+mj-lt"/>
              <a:buAutoNum type="alphaLcParenR"/>
            </a:pPr>
            <a:r>
              <a:rPr lang="en-GB" sz="7200" b="1" dirty="0">
                <a:solidFill>
                  <a:srgbClr val="FFC000"/>
                </a:solidFill>
                <a:effectLst>
                  <a:glow rad="130776">
                    <a:schemeClr val="tx1">
                      <a:lumMod val="85000"/>
                      <a:lumOff val="15000"/>
                      <a:alpha val="40000"/>
                    </a:schemeClr>
                  </a:glow>
                </a:effectLst>
                <a:latin typeface="Avenir Black" panose="02000503020000020003" pitchFamily="2" charset="0"/>
              </a:rPr>
              <a:t>Any of the above</a:t>
            </a:r>
          </a:p>
          <a:p>
            <a:pPr marL="1143000" indent="-1143000">
              <a:lnSpc>
                <a:spcPct val="120000"/>
              </a:lnSpc>
              <a:buAutoNum type="alphaLcParenR"/>
            </a:pPr>
            <a:endParaRPr lang="en-GB" sz="7200" b="1" dirty="0">
              <a:solidFill>
                <a:schemeClr val="bg1"/>
              </a:solidFill>
              <a:effectLst/>
              <a:latin typeface="Avenir Black" panose="02000503020000020003" pitchFamily="2" charset="0"/>
            </a:endParaRPr>
          </a:p>
          <a:p>
            <a:pPr>
              <a:lnSpc>
                <a:spcPct val="120000"/>
              </a:lnSpc>
            </a:pPr>
            <a:endParaRPr lang="en-GB" dirty="0"/>
          </a:p>
        </p:txBody>
      </p:sp>
      <p:sp>
        <p:nvSpPr>
          <p:cNvPr id="4" name="Rectangle 3">
            <a:extLst>
              <a:ext uri="{FF2B5EF4-FFF2-40B4-BE49-F238E27FC236}">
                <a16:creationId xmlns:a16="http://schemas.microsoft.com/office/drawing/2014/main" id="{5FF61777-3D0A-F11E-4FEB-A6A024D4895A}"/>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4</a:t>
            </a:r>
          </a:p>
        </p:txBody>
      </p:sp>
      <p:sp>
        <p:nvSpPr>
          <p:cNvPr id="7" name="Title 6">
            <a:extLst>
              <a:ext uri="{FF2B5EF4-FFF2-40B4-BE49-F238E27FC236}">
                <a16:creationId xmlns:a16="http://schemas.microsoft.com/office/drawing/2014/main" id="{D7667F05-4629-F90E-85B4-0C5A5769A795}"/>
              </a:ext>
            </a:extLst>
          </p:cNvPr>
          <p:cNvSpPr>
            <a:spLocks noGrp="1"/>
          </p:cNvSpPr>
          <p:nvPr>
            <p:ph type="title"/>
          </p:nvPr>
        </p:nvSpPr>
        <p:spPr>
          <a:xfrm>
            <a:off x="838200" y="650558"/>
            <a:ext cx="10515600" cy="1582976"/>
          </a:xfrm>
        </p:spPr>
        <p:txBody>
          <a:bodyPr>
            <a:normAutofit fontScale="90000"/>
          </a:bodyPr>
          <a:lstStyle/>
          <a:p>
            <a:r>
              <a:rPr lang="en-US" b="1" dirty="0">
                <a:solidFill>
                  <a:srgbClr val="FFC000"/>
                </a:solidFill>
                <a:latin typeface="Avenir Black" panose="02000503020000020003" pitchFamily="2" charset="0"/>
              </a:rPr>
              <a:t>If someone is caught carrying a knife without a good reason, what could be the potential consequences?</a:t>
            </a:r>
          </a:p>
        </p:txBody>
      </p:sp>
      <p:sp>
        <p:nvSpPr>
          <p:cNvPr id="2" name="Rectangle 1">
            <a:extLst>
              <a:ext uri="{FF2B5EF4-FFF2-40B4-BE49-F238E27FC236}">
                <a16:creationId xmlns:a16="http://schemas.microsoft.com/office/drawing/2014/main" id="{6B806D01-2644-32CC-23C1-ECAF9D945CD7}"/>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327708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a:extLst>
            <a:ext uri="{FF2B5EF4-FFF2-40B4-BE49-F238E27FC236}">
              <a16:creationId xmlns:a16="http://schemas.microsoft.com/office/drawing/2014/main" id="{C2E399A3-EBBB-A90A-1B3A-63509292E5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DC790-D1C1-1C07-4B84-F5F4D01A6DD0}"/>
              </a:ext>
            </a:extLst>
          </p:cNvPr>
          <p:cNvSpPr>
            <a:spLocks noGrp="1"/>
          </p:cNvSpPr>
          <p:nvPr>
            <p:ph idx="1"/>
          </p:nvPr>
        </p:nvSpPr>
        <p:spPr>
          <a:xfrm>
            <a:off x="838200" y="2727118"/>
            <a:ext cx="10515600" cy="3480324"/>
          </a:xfrm>
        </p:spPr>
        <p:txBody>
          <a:bodyPr>
            <a:normAutofit fontScale="47500" lnSpcReduction="20000"/>
          </a:bodyPr>
          <a:lstStyle/>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Confront them directly</a:t>
            </a:r>
            <a:endParaRPr lang="en-GB" sz="7600" b="1" dirty="0">
              <a:solidFill>
                <a:schemeClr val="bg1"/>
              </a:solidFill>
              <a:latin typeface="Avenir Black" panose="02000503020000020003" pitchFamily="2" charset="0"/>
            </a:endParaRPr>
          </a:p>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Ignore it as it’s none of your business</a:t>
            </a:r>
            <a:endParaRPr lang="en-GB" sz="7600" b="1" dirty="0">
              <a:solidFill>
                <a:schemeClr val="bg1"/>
              </a:solidFill>
              <a:latin typeface="Avenir Black" panose="02000503020000020003" pitchFamily="2" charset="0"/>
            </a:endParaRPr>
          </a:p>
          <a:p>
            <a:pPr marL="1143000" indent="-1143000">
              <a:lnSpc>
                <a:spcPct val="140000"/>
              </a:lnSpc>
              <a:buFont typeface="+mj-lt"/>
              <a:buAutoNum type="alphaLcParenR"/>
            </a:pPr>
            <a:r>
              <a:rPr lang="en-GB" sz="7600" b="1" dirty="0">
                <a:solidFill>
                  <a:srgbClr val="FFC000"/>
                </a:solidFill>
                <a:effectLst>
                  <a:glow rad="63500">
                    <a:schemeClr val="tx1">
                      <a:lumMod val="85000"/>
                      <a:lumOff val="15000"/>
                      <a:alpha val="40000"/>
                    </a:schemeClr>
                  </a:glow>
                </a:effectLst>
                <a:latin typeface="Avenir Black" panose="02000503020000020003" pitchFamily="2" charset="0"/>
              </a:rPr>
              <a:t>Report it to a trusted adult or the police</a:t>
            </a:r>
          </a:p>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Challenge them to stop carrying it</a:t>
            </a:r>
          </a:p>
          <a:p>
            <a:pPr>
              <a:lnSpc>
                <a:spcPct val="120000"/>
              </a:lnSpc>
            </a:pPr>
            <a:endParaRPr lang="en-GB" dirty="0"/>
          </a:p>
        </p:txBody>
      </p:sp>
      <p:sp>
        <p:nvSpPr>
          <p:cNvPr id="4" name="Rectangle 3">
            <a:extLst>
              <a:ext uri="{FF2B5EF4-FFF2-40B4-BE49-F238E27FC236}">
                <a16:creationId xmlns:a16="http://schemas.microsoft.com/office/drawing/2014/main" id="{3450B443-323D-F668-0EAB-EB79683036C5}"/>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5</a:t>
            </a:r>
          </a:p>
        </p:txBody>
      </p:sp>
      <p:sp>
        <p:nvSpPr>
          <p:cNvPr id="7" name="Title 6">
            <a:extLst>
              <a:ext uri="{FF2B5EF4-FFF2-40B4-BE49-F238E27FC236}">
                <a16:creationId xmlns:a16="http://schemas.microsoft.com/office/drawing/2014/main" id="{A6EF9840-C834-059A-B5CB-4170BB21A227}"/>
              </a:ext>
            </a:extLst>
          </p:cNvPr>
          <p:cNvSpPr>
            <a:spLocks noGrp="1"/>
          </p:cNvSpPr>
          <p:nvPr>
            <p:ph type="title"/>
          </p:nvPr>
        </p:nvSpPr>
        <p:spPr>
          <a:xfrm>
            <a:off x="838200" y="650558"/>
            <a:ext cx="10515600" cy="1582976"/>
          </a:xfrm>
        </p:spPr>
        <p:txBody>
          <a:bodyPr>
            <a:normAutofit/>
          </a:bodyPr>
          <a:lstStyle/>
          <a:p>
            <a:r>
              <a:rPr lang="en-US" b="1" dirty="0">
                <a:solidFill>
                  <a:srgbClr val="FFC000"/>
                </a:solidFill>
                <a:latin typeface="Avenir Black" panose="02000503020000020003" pitchFamily="2" charset="0"/>
              </a:rPr>
              <a:t>What should you do if you know someone who is carrying a knife?</a:t>
            </a:r>
          </a:p>
        </p:txBody>
      </p:sp>
      <p:sp>
        <p:nvSpPr>
          <p:cNvPr id="2" name="Rectangle 1">
            <a:extLst>
              <a:ext uri="{FF2B5EF4-FFF2-40B4-BE49-F238E27FC236}">
                <a16:creationId xmlns:a16="http://schemas.microsoft.com/office/drawing/2014/main" id="{2BFCF56A-EA32-745B-935D-BAC63F1E0E1F}"/>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2090346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FC977CB5-840A-B0CF-8122-DA808B118A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B0F5C5-92CB-04C5-EF45-5C2C0B2C71DE}"/>
              </a:ext>
            </a:extLst>
          </p:cNvPr>
          <p:cNvSpPr>
            <a:spLocks noGrp="1"/>
          </p:cNvSpPr>
          <p:nvPr>
            <p:ph idx="1"/>
          </p:nvPr>
        </p:nvSpPr>
        <p:spPr>
          <a:xfrm>
            <a:off x="838200" y="2347816"/>
            <a:ext cx="10515600" cy="3480324"/>
          </a:xfrm>
        </p:spPr>
        <p:txBody>
          <a:bodyPr>
            <a:normAutofit/>
          </a:bodyPr>
          <a:lstStyle/>
          <a:p>
            <a:pPr marL="0" indent="0">
              <a:lnSpc>
                <a:spcPct val="120000"/>
              </a:lnSpc>
              <a:buNone/>
            </a:pPr>
            <a:r>
              <a:rPr lang="en-GB" sz="7200" b="1" dirty="0">
                <a:solidFill>
                  <a:schemeClr val="bg1"/>
                </a:solidFill>
                <a:effectLst/>
                <a:latin typeface="Avenir Black" panose="02000503020000020003" pitchFamily="2" charset="0"/>
              </a:rPr>
              <a:t>1 in 10 young people carry a knife in the UK.</a:t>
            </a:r>
            <a:endParaRPr lang="en-GB" dirty="0"/>
          </a:p>
        </p:txBody>
      </p:sp>
      <p:sp>
        <p:nvSpPr>
          <p:cNvPr id="4" name="Rectangle 3">
            <a:extLst>
              <a:ext uri="{FF2B5EF4-FFF2-40B4-BE49-F238E27FC236}">
                <a16:creationId xmlns:a16="http://schemas.microsoft.com/office/drawing/2014/main" id="{04B557B5-8405-5CEB-A6BC-CECFCEA14300}"/>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6</a:t>
            </a:r>
          </a:p>
        </p:txBody>
      </p:sp>
      <p:sp>
        <p:nvSpPr>
          <p:cNvPr id="7" name="Title 6">
            <a:extLst>
              <a:ext uri="{FF2B5EF4-FFF2-40B4-BE49-F238E27FC236}">
                <a16:creationId xmlns:a16="http://schemas.microsoft.com/office/drawing/2014/main" id="{75D5B83C-C61F-A9EF-E87C-78DE466B5A59}"/>
              </a:ext>
            </a:extLst>
          </p:cNvPr>
          <p:cNvSpPr>
            <a:spLocks noGrp="1"/>
          </p:cNvSpPr>
          <p:nvPr>
            <p:ph type="title"/>
          </p:nvPr>
        </p:nvSpPr>
        <p:spPr>
          <a:xfrm>
            <a:off x="838200" y="908212"/>
            <a:ext cx="10515600" cy="1004342"/>
          </a:xfrm>
        </p:spPr>
        <p:txBody>
          <a:bodyPr>
            <a:normAutofit/>
          </a:bodyPr>
          <a:lstStyle/>
          <a:p>
            <a:r>
              <a:rPr lang="en-US" sz="6000" b="1" dirty="0">
                <a:solidFill>
                  <a:srgbClr val="FFC000"/>
                </a:solidFill>
                <a:latin typeface="Avenir Black" panose="02000503020000020003" pitchFamily="2" charset="0"/>
              </a:rPr>
              <a:t>True or False</a:t>
            </a:r>
          </a:p>
        </p:txBody>
      </p:sp>
      <p:sp>
        <p:nvSpPr>
          <p:cNvPr id="2" name="TextBox 1">
            <a:extLst>
              <a:ext uri="{FF2B5EF4-FFF2-40B4-BE49-F238E27FC236}">
                <a16:creationId xmlns:a16="http://schemas.microsoft.com/office/drawing/2014/main" id="{F66EB8F4-ABF1-7D02-0789-08BB3953A0A9}"/>
              </a:ext>
            </a:extLst>
          </p:cNvPr>
          <p:cNvSpPr txBox="1"/>
          <p:nvPr/>
        </p:nvSpPr>
        <p:spPr>
          <a:xfrm rot="20359394">
            <a:off x="3663983" y="2547864"/>
            <a:ext cx="5798682" cy="1569660"/>
          </a:xfrm>
          <a:prstGeom prst="rect">
            <a:avLst/>
          </a:prstGeom>
          <a:noFill/>
        </p:spPr>
        <p:txBody>
          <a:bodyPr wrap="square" rtlCol="0">
            <a:spAutoFit/>
          </a:bodyPr>
          <a:lstStyle/>
          <a:p>
            <a:r>
              <a:rPr lang="en-US" sz="9600" b="1" dirty="0">
                <a:solidFill>
                  <a:srgbClr val="FFC000"/>
                </a:solidFill>
                <a:effectLst>
                  <a:glow rad="158632">
                    <a:schemeClr val="tx1">
                      <a:lumMod val="75000"/>
                      <a:lumOff val="25000"/>
                    </a:schemeClr>
                  </a:glow>
                </a:effectLst>
                <a:latin typeface="Avenir Black" panose="02000503020000020003" pitchFamily="2" charset="0"/>
              </a:rPr>
              <a:t>FALSE</a:t>
            </a:r>
          </a:p>
        </p:txBody>
      </p:sp>
      <p:sp>
        <p:nvSpPr>
          <p:cNvPr id="5" name="TextBox 4">
            <a:extLst>
              <a:ext uri="{FF2B5EF4-FFF2-40B4-BE49-F238E27FC236}">
                <a16:creationId xmlns:a16="http://schemas.microsoft.com/office/drawing/2014/main" id="{80666E3E-E671-AA47-720D-5378904B140B}"/>
              </a:ext>
            </a:extLst>
          </p:cNvPr>
          <p:cNvSpPr txBox="1"/>
          <p:nvPr/>
        </p:nvSpPr>
        <p:spPr>
          <a:xfrm>
            <a:off x="809366" y="3767956"/>
            <a:ext cx="10515600" cy="1938992"/>
          </a:xfrm>
          <a:prstGeom prst="rect">
            <a:avLst/>
          </a:prstGeom>
          <a:solidFill>
            <a:schemeClr val="accent2"/>
          </a:solidFill>
        </p:spPr>
        <p:txBody>
          <a:bodyPr wrap="square" rtlCol="0">
            <a:spAutoFit/>
          </a:bodyPr>
          <a:lstStyle/>
          <a:p>
            <a:pPr algn="ctr"/>
            <a:r>
              <a:rPr lang="en-US" sz="6000" b="1" dirty="0">
                <a:solidFill>
                  <a:schemeClr val="bg1"/>
                </a:solidFill>
                <a:latin typeface="Avenir Black" panose="02000503020000020003" pitchFamily="2" charset="0"/>
              </a:rPr>
              <a:t>In D&amp;C only 1 in 1000 young people carry a knife </a:t>
            </a:r>
          </a:p>
        </p:txBody>
      </p:sp>
      <p:sp>
        <p:nvSpPr>
          <p:cNvPr id="6" name="Rectangle 5">
            <a:extLst>
              <a:ext uri="{FF2B5EF4-FFF2-40B4-BE49-F238E27FC236}">
                <a16:creationId xmlns:a16="http://schemas.microsoft.com/office/drawing/2014/main" id="{7D886705-4C2D-7AAD-01C4-9E204D6481E8}"/>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9682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8EC83509-0F87-188F-E3D7-97ACA558B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55A00-3979-ACCD-FAEE-9E0649C4D168}"/>
              </a:ext>
            </a:extLst>
          </p:cNvPr>
          <p:cNvSpPr>
            <a:spLocks noGrp="1"/>
          </p:cNvSpPr>
          <p:nvPr>
            <p:ph type="ctrTitle"/>
          </p:nvPr>
        </p:nvSpPr>
        <p:spPr>
          <a:xfrm>
            <a:off x="787484" y="2396159"/>
            <a:ext cx="9233846" cy="1842127"/>
          </a:xfrm>
        </p:spPr>
        <p:txBody>
          <a:bodyPr>
            <a:noAutofit/>
          </a:bodyPr>
          <a:lstStyle/>
          <a:p>
            <a:pPr algn="l"/>
            <a:r>
              <a:rPr lang="en-GB" sz="12000" b="1" dirty="0">
                <a:solidFill>
                  <a:schemeClr val="bg1">
                    <a:alpha val="79939"/>
                  </a:schemeClr>
                </a:solidFill>
                <a:latin typeface="Avenir Black" panose="02000503020000020003" pitchFamily="2" charset="0"/>
              </a:rPr>
              <a:t>Knife Angel</a:t>
            </a:r>
          </a:p>
        </p:txBody>
      </p:sp>
      <p:sp>
        <p:nvSpPr>
          <p:cNvPr id="3" name="Subtitle 2">
            <a:extLst>
              <a:ext uri="{FF2B5EF4-FFF2-40B4-BE49-F238E27FC236}">
                <a16:creationId xmlns:a16="http://schemas.microsoft.com/office/drawing/2014/main" id="{654529DA-11A0-877B-65F4-3BC37AB2F6F7}"/>
              </a:ext>
            </a:extLst>
          </p:cNvPr>
          <p:cNvSpPr>
            <a:spLocks noGrp="1"/>
          </p:cNvSpPr>
          <p:nvPr>
            <p:ph type="subTitle" idx="1"/>
          </p:nvPr>
        </p:nvSpPr>
        <p:spPr>
          <a:xfrm>
            <a:off x="6096000" y="5557982"/>
            <a:ext cx="1704100" cy="475960"/>
          </a:xfrm>
        </p:spPr>
        <p:txBody>
          <a:bodyPr>
            <a:normAutofit/>
          </a:bodyPr>
          <a:lstStyle/>
          <a:p>
            <a:r>
              <a:rPr lang="en-GB" b="1" dirty="0"/>
              <a:t>YEAR 6</a:t>
            </a:r>
          </a:p>
        </p:txBody>
      </p:sp>
      <p:sp>
        <p:nvSpPr>
          <p:cNvPr id="5" name="TextBox 4">
            <a:extLst>
              <a:ext uri="{FF2B5EF4-FFF2-40B4-BE49-F238E27FC236}">
                <a16:creationId xmlns:a16="http://schemas.microsoft.com/office/drawing/2014/main" id="{F7A199B1-8F63-5B31-585C-1F2CB1BA2846}"/>
              </a:ext>
            </a:extLst>
          </p:cNvPr>
          <p:cNvSpPr txBox="1"/>
          <p:nvPr/>
        </p:nvSpPr>
        <p:spPr>
          <a:xfrm>
            <a:off x="906548" y="3953835"/>
            <a:ext cx="6408652" cy="646331"/>
          </a:xfrm>
          <a:prstGeom prst="rect">
            <a:avLst/>
          </a:prstGeom>
          <a:noFill/>
        </p:spPr>
        <p:txBody>
          <a:bodyPr wrap="square">
            <a:spAutoFit/>
          </a:bodyPr>
          <a:lstStyle/>
          <a:p>
            <a:r>
              <a:rPr lang="en-GB" sz="3600" b="1" dirty="0">
                <a:solidFill>
                  <a:srgbClr val="FFC000"/>
                </a:solidFill>
                <a:effectLst>
                  <a:glow rad="63500">
                    <a:schemeClr val="tx1">
                      <a:alpha val="40000"/>
                    </a:schemeClr>
                  </a:glow>
                </a:effectLst>
                <a:latin typeface="Avenir Black" panose="02000503020000020003" pitchFamily="2" charset="0"/>
              </a:rPr>
              <a:t>Quiz | Knife Crime in the UK</a:t>
            </a:r>
          </a:p>
        </p:txBody>
      </p:sp>
      <p:sp>
        <p:nvSpPr>
          <p:cNvPr id="4" name="Rectangle 3">
            <a:extLst>
              <a:ext uri="{FF2B5EF4-FFF2-40B4-BE49-F238E27FC236}">
                <a16:creationId xmlns:a16="http://schemas.microsoft.com/office/drawing/2014/main" id="{DF2EB307-B9F3-1B39-A21E-FAAFE717437F}"/>
              </a:ext>
            </a:extLst>
          </p:cNvPr>
          <p:cNvSpPr/>
          <p:nvPr/>
        </p:nvSpPr>
        <p:spPr>
          <a:xfrm>
            <a:off x="10725664" y="0"/>
            <a:ext cx="1198605" cy="69197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Year 6</a:t>
            </a:r>
          </a:p>
        </p:txBody>
      </p:sp>
      <p:pic>
        <p:nvPicPr>
          <p:cNvPr id="7" name="Graphic 6" descr="Users with solid fill">
            <a:extLst>
              <a:ext uri="{FF2B5EF4-FFF2-40B4-BE49-F238E27FC236}">
                <a16:creationId xmlns:a16="http://schemas.microsoft.com/office/drawing/2014/main" id="{8068A3CD-9414-46B8-CC72-F0455963CD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6529" y="793471"/>
            <a:ext cx="956873" cy="956873"/>
          </a:xfrm>
          <a:prstGeom prst="rect">
            <a:avLst/>
          </a:prstGeom>
        </p:spPr>
      </p:pic>
      <p:sp>
        <p:nvSpPr>
          <p:cNvPr id="6" name="Rectangle 5">
            <a:extLst>
              <a:ext uri="{FF2B5EF4-FFF2-40B4-BE49-F238E27FC236}">
                <a16:creationId xmlns:a16="http://schemas.microsoft.com/office/drawing/2014/main" id="{18782CD6-EF97-AFF0-6050-E09F47C6DD16}"/>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2687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a:extLst>
            <a:ext uri="{FF2B5EF4-FFF2-40B4-BE49-F238E27FC236}">
              <a16:creationId xmlns:a16="http://schemas.microsoft.com/office/drawing/2014/main" id="{6C49883F-F379-A1FB-2D65-D6D939C021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E9F46-E6E6-7997-9374-F1CF2B231AA4}"/>
              </a:ext>
            </a:extLst>
          </p:cNvPr>
          <p:cNvSpPr>
            <a:spLocks noGrp="1"/>
          </p:cNvSpPr>
          <p:nvPr>
            <p:ph idx="1"/>
          </p:nvPr>
        </p:nvSpPr>
        <p:spPr>
          <a:xfrm>
            <a:off x="838200" y="2727118"/>
            <a:ext cx="10515600" cy="3480324"/>
          </a:xfrm>
        </p:spPr>
        <p:txBody>
          <a:bodyPr>
            <a:normAutofit fontScale="40000" lnSpcReduction="20000"/>
          </a:bodyPr>
          <a:lstStyle/>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To feel more confident and build self esteem</a:t>
            </a:r>
            <a:endParaRPr lang="en-GB" sz="7600" b="1" dirty="0">
              <a:solidFill>
                <a:schemeClr val="bg1"/>
              </a:solidFill>
              <a:latin typeface="Avenir Black" panose="02000503020000020003" pitchFamily="2" charset="0"/>
            </a:endParaRPr>
          </a:p>
          <a:p>
            <a:pPr marL="1143000" indent="-1143000">
              <a:lnSpc>
                <a:spcPct val="140000"/>
              </a:lnSpc>
              <a:buFont typeface="+mj-lt"/>
              <a:buAutoNum type="alphaLcParenR"/>
            </a:pPr>
            <a:r>
              <a:rPr lang="en-GB" sz="7600" b="1" dirty="0">
                <a:solidFill>
                  <a:srgbClr val="FFC000"/>
                </a:solidFill>
                <a:effectLst>
                  <a:glow rad="63500">
                    <a:schemeClr val="tx1">
                      <a:lumMod val="85000"/>
                      <a:lumOff val="15000"/>
                      <a:alpha val="40000"/>
                    </a:schemeClr>
                  </a:glow>
                </a:effectLst>
                <a:latin typeface="Avenir Black" panose="02000503020000020003" pitchFamily="2" charset="0"/>
              </a:rPr>
              <a:t>Fear and self protection</a:t>
            </a:r>
          </a:p>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Cooking</a:t>
            </a:r>
            <a:endParaRPr lang="en-GB" sz="7600" b="1" dirty="0">
              <a:solidFill>
                <a:schemeClr val="bg1"/>
              </a:solidFill>
              <a:latin typeface="Avenir Black" panose="02000503020000020003" pitchFamily="2" charset="0"/>
            </a:endParaRPr>
          </a:p>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To imitate characters seen in movies, TV and games</a:t>
            </a:r>
          </a:p>
          <a:p>
            <a:pPr>
              <a:lnSpc>
                <a:spcPct val="120000"/>
              </a:lnSpc>
            </a:pPr>
            <a:endParaRPr lang="en-GB" dirty="0"/>
          </a:p>
        </p:txBody>
      </p:sp>
      <p:sp>
        <p:nvSpPr>
          <p:cNvPr id="4" name="Rectangle 3">
            <a:extLst>
              <a:ext uri="{FF2B5EF4-FFF2-40B4-BE49-F238E27FC236}">
                <a16:creationId xmlns:a16="http://schemas.microsoft.com/office/drawing/2014/main" id="{5191DC8F-6D90-CBBF-85F7-81AEA995DB48}"/>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7</a:t>
            </a:r>
          </a:p>
        </p:txBody>
      </p:sp>
      <p:sp>
        <p:nvSpPr>
          <p:cNvPr id="7" name="Title 6">
            <a:extLst>
              <a:ext uri="{FF2B5EF4-FFF2-40B4-BE49-F238E27FC236}">
                <a16:creationId xmlns:a16="http://schemas.microsoft.com/office/drawing/2014/main" id="{63A27F1C-B999-18F2-3ECA-8EE3709C047A}"/>
              </a:ext>
            </a:extLst>
          </p:cNvPr>
          <p:cNvSpPr>
            <a:spLocks noGrp="1"/>
          </p:cNvSpPr>
          <p:nvPr>
            <p:ph type="title"/>
          </p:nvPr>
        </p:nvSpPr>
        <p:spPr>
          <a:xfrm>
            <a:off x="838200" y="650558"/>
            <a:ext cx="10515600" cy="1582976"/>
          </a:xfrm>
        </p:spPr>
        <p:txBody>
          <a:bodyPr>
            <a:normAutofit fontScale="90000"/>
          </a:bodyPr>
          <a:lstStyle/>
          <a:p>
            <a:r>
              <a:rPr lang="en-US" b="1" dirty="0">
                <a:solidFill>
                  <a:srgbClr val="FFC000"/>
                </a:solidFill>
                <a:latin typeface="Avenir Black" panose="02000503020000020003" pitchFamily="2" charset="0"/>
              </a:rPr>
              <a:t>What is the most common reason that young people state for carrying a knife?</a:t>
            </a:r>
          </a:p>
        </p:txBody>
      </p:sp>
      <p:sp>
        <p:nvSpPr>
          <p:cNvPr id="2" name="Rectangle 1">
            <a:extLst>
              <a:ext uri="{FF2B5EF4-FFF2-40B4-BE49-F238E27FC236}">
                <a16:creationId xmlns:a16="http://schemas.microsoft.com/office/drawing/2014/main" id="{8C6137DB-2EF4-8B27-B5BB-18B3BD1BB614}"/>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3790029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82084"/>
        </a:solidFill>
        <a:effectLst/>
      </p:bgPr>
    </p:bg>
    <p:spTree>
      <p:nvGrpSpPr>
        <p:cNvPr id="1" name="">
          <a:extLst>
            <a:ext uri="{FF2B5EF4-FFF2-40B4-BE49-F238E27FC236}">
              <a16:creationId xmlns:a16="http://schemas.microsoft.com/office/drawing/2014/main" id="{6340853A-CD58-E7CF-A686-55C7B6AA0D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4980A-7D3A-9DFA-92ED-D6C3EBDD4232}"/>
              </a:ext>
            </a:extLst>
          </p:cNvPr>
          <p:cNvSpPr>
            <a:spLocks noGrp="1"/>
          </p:cNvSpPr>
          <p:nvPr>
            <p:ph idx="1"/>
          </p:nvPr>
        </p:nvSpPr>
        <p:spPr>
          <a:xfrm>
            <a:off x="838199" y="2884093"/>
            <a:ext cx="11086069" cy="3111974"/>
          </a:xfrm>
        </p:spPr>
        <p:txBody>
          <a:bodyPr>
            <a:normAutofit fontScale="47500" lnSpcReduction="20000"/>
          </a:bodyPr>
          <a:lstStyle/>
          <a:p>
            <a:pPr marL="939800" indent="-939800">
              <a:lnSpc>
                <a:spcPct val="120000"/>
              </a:lnSpc>
              <a:buFont typeface="+mj-lt"/>
              <a:buAutoNum type="alphaLcParenR"/>
            </a:pPr>
            <a:r>
              <a:rPr lang="en-GB" sz="7600" b="1" dirty="0">
                <a:solidFill>
                  <a:srgbClr val="FFC000"/>
                </a:solidFill>
                <a:effectLst>
                  <a:glow rad="127000">
                    <a:schemeClr val="bg2">
                      <a:lumMod val="25000"/>
                    </a:schemeClr>
                  </a:glow>
                </a:effectLst>
                <a:latin typeface="Avenir Black" panose="02000503020000020003" pitchFamily="2" charset="0"/>
              </a:rPr>
              <a:t>Increased fear and anxiety</a:t>
            </a:r>
          </a:p>
          <a:p>
            <a:pPr marL="939800" indent="-939800">
              <a:lnSpc>
                <a:spcPct val="120000"/>
              </a:lnSpc>
              <a:buFont typeface="+mj-lt"/>
              <a:buAutoNum type="alphaLcParenR"/>
            </a:pPr>
            <a:r>
              <a:rPr lang="en-GB" sz="7600" b="1" dirty="0">
                <a:solidFill>
                  <a:schemeClr val="bg1"/>
                </a:solidFill>
                <a:effectLst/>
                <a:latin typeface="Avenir Black" panose="02000503020000020003" pitchFamily="2" charset="0"/>
              </a:rPr>
              <a:t>Reduced business activity</a:t>
            </a:r>
          </a:p>
          <a:p>
            <a:pPr marL="939800" indent="-939800">
              <a:lnSpc>
                <a:spcPct val="120000"/>
              </a:lnSpc>
              <a:buFont typeface="+mj-lt"/>
              <a:buAutoNum type="alphaLcParenR"/>
            </a:pPr>
            <a:r>
              <a:rPr lang="en-GB" sz="7600" b="1" dirty="0">
                <a:solidFill>
                  <a:schemeClr val="bg1"/>
                </a:solidFill>
                <a:latin typeface="Avenir Black" panose="02000503020000020003" pitchFamily="2" charset="0"/>
              </a:rPr>
              <a:t>Reduced trust in when you are out and about</a:t>
            </a:r>
            <a:endParaRPr lang="en-GB" sz="7600" b="1" dirty="0">
              <a:solidFill>
                <a:schemeClr val="bg1"/>
              </a:solidFill>
              <a:highlight>
                <a:srgbClr val="FF0000"/>
              </a:highlight>
              <a:latin typeface="Avenir Black" panose="02000503020000020003" pitchFamily="2" charset="0"/>
            </a:endParaRPr>
          </a:p>
          <a:p>
            <a:pPr marL="939800" indent="-939800">
              <a:lnSpc>
                <a:spcPct val="120000"/>
              </a:lnSpc>
              <a:buFont typeface="+mj-lt"/>
              <a:buAutoNum type="alphaLcParenR"/>
            </a:pPr>
            <a:r>
              <a:rPr lang="en-GB" sz="7600" b="1" dirty="0">
                <a:solidFill>
                  <a:schemeClr val="bg1"/>
                </a:solidFill>
                <a:effectLst/>
                <a:latin typeface="Avenir Black" panose="02000503020000020003" pitchFamily="2" charset="0"/>
              </a:rPr>
              <a:t>None of the above</a:t>
            </a:r>
          </a:p>
          <a:p>
            <a:pPr>
              <a:lnSpc>
                <a:spcPct val="120000"/>
              </a:lnSpc>
            </a:pPr>
            <a:endParaRPr lang="en-GB" dirty="0"/>
          </a:p>
        </p:txBody>
      </p:sp>
      <p:sp>
        <p:nvSpPr>
          <p:cNvPr id="4" name="Rectangle 3">
            <a:extLst>
              <a:ext uri="{FF2B5EF4-FFF2-40B4-BE49-F238E27FC236}">
                <a16:creationId xmlns:a16="http://schemas.microsoft.com/office/drawing/2014/main" id="{50772A4B-26D7-564A-8FA1-15BFB54AF07F}"/>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8</a:t>
            </a:r>
          </a:p>
        </p:txBody>
      </p:sp>
      <p:sp>
        <p:nvSpPr>
          <p:cNvPr id="7" name="Title 6">
            <a:extLst>
              <a:ext uri="{FF2B5EF4-FFF2-40B4-BE49-F238E27FC236}">
                <a16:creationId xmlns:a16="http://schemas.microsoft.com/office/drawing/2014/main" id="{167CFA49-591B-EE54-D118-60AD084ACE76}"/>
              </a:ext>
            </a:extLst>
          </p:cNvPr>
          <p:cNvSpPr>
            <a:spLocks noGrp="1"/>
          </p:cNvSpPr>
          <p:nvPr>
            <p:ph type="title"/>
          </p:nvPr>
        </p:nvSpPr>
        <p:spPr>
          <a:xfrm>
            <a:off x="838200" y="650558"/>
            <a:ext cx="10515600" cy="1582976"/>
          </a:xfrm>
        </p:spPr>
        <p:txBody>
          <a:bodyPr>
            <a:normAutofit/>
          </a:bodyPr>
          <a:lstStyle/>
          <a:p>
            <a:r>
              <a:rPr lang="en-US" b="1" dirty="0">
                <a:solidFill>
                  <a:srgbClr val="FFC000"/>
                </a:solidFill>
                <a:latin typeface="Avenir Black" panose="02000503020000020003" pitchFamily="2" charset="0"/>
              </a:rPr>
              <a:t>Which of these is a good way to avoid getting involved in knife crime?</a:t>
            </a:r>
          </a:p>
        </p:txBody>
      </p:sp>
      <p:sp>
        <p:nvSpPr>
          <p:cNvPr id="2" name="Rectangle 1">
            <a:extLst>
              <a:ext uri="{FF2B5EF4-FFF2-40B4-BE49-F238E27FC236}">
                <a16:creationId xmlns:a16="http://schemas.microsoft.com/office/drawing/2014/main" id="{FF00A90D-DF41-5B03-90D6-BC9B910FBDF3}"/>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1312029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C056AAB5-150A-9FFD-175A-652C74895B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26101-467A-602E-42DC-29FED31C7DA7}"/>
              </a:ext>
            </a:extLst>
          </p:cNvPr>
          <p:cNvSpPr>
            <a:spLocks noGrp="1"/>
          </p:cNvSpPr>
          <p:nvPr>
            <p:ph idx="1"/>
          </p:nvPr>
        </p:nvSpPr>
        <p:spPr>
          <a:xfrm>
            <a:off x="838199" y="2884093"/>
            <a:ext cx="10515601" cy="2848492"/>
          </a:xfrm>
        </p:spPr>
        <p:txBody>
          <a:bodyPr>
            <a:normAutofit fontScale="25000" lnSpcReduction="20000"/>
          </a:bodyPr>
          <a:lstStyle/>
          <a:p>
            <a:pPr marL="939800" indent="-939800">
              <a:lnSpc>
                <a:spcPct val="120000"/>
              </a:lnSpc>
              <a:buFont typeface="+mj-lt"/>
              <a:buAutoNum type="alphaLcParenR"/>
            </a:pPr>
            <a:r>
              <a:rPr lang="en-GB" sz="11100" b="1" dirty="0">
                <a:solidFill>
                  <a:schemeClr val="bg1"/>
                </a:solidFill>
                <a:effectLst>
                  <a:glow rad="63500">
                    <a:schemeClr val="accent5">
                      <a:satMod val="175000"/>
                      <a:alpha val="40000"/>
                    </a:schemeClr>
                  </a:glow>
                </a:effectLst>
                <a:latin typeface="Avenir Black" panose="02000503020000020003" pitchFamily="2" charset="0"/>
              </a:rPr>
              <a:t>Carrying a knife for protection</a:t>
            </a:r>
          </a:p>
          <a:p>
            <a:pPr marL="939800" indent="-939800">
              <a:lnSpc>
                <a:spcPct val="120000"/>
              </a:lnSpc>
              <a:buFont typeface="+mj-lt"/>
              <a:buAutoNum type="alphaLcParenR"/>
            </a:pPr>
            <a:r>
              <a:rPr lang="en-GB" sz="11100" b="1" dirty="0">
                <a:solidFill>
                  <a:srgbClr val="FFC000"/>
                </a:solidFill>
                <a:effectLst>
                  <a:glow rad="63500">
                    <a:schemeClr val="tx1">
                      <a:lumMod val="85000"/>
                      <a:lumOff val="15000"/>
                      <a:alpha val="40000"/>
                    </a:schemeClr>
                  </a:glow>
                </a:effectLst>
                <a:latin typeface="Avenir Black" panose="02000503020000020003" pitchFamily="2" charset="0"/>
              </a:rPr>
              <a:t>Engaging in community activities: local youth </a:t>
            </a:r>
            <a:br>
              <a:rPr lang="en-GB" sz="11100" b="1" dirty="0">
                <a:solidFill>
                  <a:srgbClr val="FFC000"/>
                </a:solidFill>
                <a:effectLst>
                  <a:glow rad="63500">
                    <a:schemeClr val="tx1">
                      <a:lumMod val="85000"/>
                      <a:lumOff val="15000"/>
                      <a:alpha val="40000"/>
                    </a:schemeClr>
                  </a:glow>
                </a:effectLst>
                <a:latin typeface="Avenir Black" panose="02000503020000020003" pitchFamily="2" charset="0"/>
              </a:rPr>
            </a:br>
            <a:r>
              <a:rPr lang="en-GB" sz="11100" b="1" dirty="0">
                <a:solidFill>
                  <a:srgbClr val="FFC000"/>
                </a:solidFill>
                <a:effectLst>
                  <a:glow rad="63500">
                    <a:schemeClr val="tx1">
                      <a:lumMod val="85000"/>
                      <a:lumOff val="15000"/>
                      <a:alpha val="40000"/>
                    </a:schemeClr>
                  </a:glow>
                </a:effectLst>
                <a:latin typeface="Avenir Black" panose="02000503020000020003" pitchFamily="2" charset="0"/>
              </a:rPr>
              <a:t>club, sport club dance/theatre club</a:t>
            </a:r>
          </a:p>
          <a:p>
            <a:pPr marL="939800" indent="-939800">
              <a:lnSpc>
                <a:spcPct val="120000"/>
              </a:lnSpc>
              <a:buFont typeface="+mj-lt"/>
              <a:buAutoNum type="alphaLcParenR"/>
            </a:pPr>
            <a:r>
              <a:rPr lang="en-GB" sz="11100" b="1" dirty="0">
                <a:solidFill>
                  <a:schemeClr val="bg1"/>
                </a:solidFill>
                <a:effectLst>
                  <a:glow rad="63500">
                    <a:schemeClr val="accent5">
                      <a:satMod val="175000"/>
                      <a:alpha val="40000"/>
                    </a:schemeClr>
                  </a:glow>
                </a:effectLst>
                <a:latin typeface="Avenir Black" panose="02000503020000020003" pitchFamily="2" charset="0"/>
              </a:rPr>
              <a:t>Avoiding talking about the issue</a:t>
            </a:r>
          </a:p>
          <a:p>
            <a:pPr marL="939800" indent="-939800">
              <a:lnSpc>
                <a:spcPct val="120000"/>
              </a:lnSpc>
              <a:buFont typeface="+mj-lt"/>
              <a:buAutoNum type="alphaLcParenR"/>
            </a:pPr>
            <a:r>
              <a:rPr lang="en-GB" sz="11100" b="1" dirty="0">
                <a:solidFill>
                  <a:schemeClr val="bg1"/>
                </a:solidFill>
                <a:effectLst>
                  <a:glow rad="63500">
                    <a:schemeClr val="accent5">
                      <a:satMod val="175000"/>
                      <a:alpha val="40000"/>
                    </a:schemeClr>
                  </a:glow>
                </a:effectLst>
                <a:latin typeface="Avenir Black" panose="02000503020000020003" pitchFamily="2" charset="0"/>
              </a:rPr>
              <a:t>All of the above</a:t>
            </a:r>
          </a:p>
        </p:txBody>
      </p:sp>
      <p:sp>
        <p:nvSpPr>
          <p:cNvPr id="4" name="Rectangle 3">
            <a:extLst>
              <a:ext uri="{FF2B5EF4-FFF2-40B4-BE49-F238E27FC236}">
                <a16:creationId xmlns:a16="http://schemas.microsoft.com/office/drawing/2014/main" id="{DCCBCAD5-48C5-035C-8EF1-05FBB3E27A1C}"/>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9</a:t>
            </a:r>
          </a:p>
        </p:txBody>
      </p:sp>
      <p:sp>
        <p:nvSpPr>
          <p:cNvPr id="7" name="Title 6">
            <a:extLst>
              <a:ext uri="{FF2B5EF4-FFF2-40B4-BE49-F238E27FC236}">
                <a16:creationId xmlns:a16="http://schemas.microsoft.com/office/drawing/2014/main" id="{8F45E1B3-B303-0307-BE19-3B5522449A0D}"/>
              </a:ext>
            </a:extLst>
          </p:cNvPr>
          <p:cNvSpPr>
            <a:spLocks noGrp="1"/>
          </p:cNvSpPr>
          <p:nvPr>
            <p:ph type="title"/>
          </p:nvPr>
        </p:nvSpPr>
        <p:spPr>
          <a:xfrm>
            <a:off x="838200" y="650558"/>
            <a:ext cx="10515600" cy="1582976"/>
          </a:xfrm>
        </p:spPr>
        <p:txBody>
          <a:bodyPr>
            <a:normAutofit/>
          </a:bodyPr>
          <a:lstStyle/>
          <a:p>
            <a:r>
              <a:rPr lang="en-US" b="1" dirty="0">
                <a:solidFill>
                  <a:srgbClr val="FFC000"/>
                </a:solidFill>
                <a:latin typeface="Avenir Black" panose="02000503020000020003" pitchFamily="2" charset="0"/>
              </a:rPr>
              <a:t>What of these is a good way to avoid getting involved in knife crime?</a:t>
            </a:r>
            <a:endParaRPr lang="en-US" b="1" dirty="0">
              <a:solidFill>
                <a:srgbClr val="FFC000"/>
              </a:solidFill>
              <a:effectLst>
                <a:glow rad="63500">
                  <a:schemeClr val="accent5">
                    <a:satMod val="175000"/>
                    <a:alpha val="40000"/>
                  </a:schemeClr>
                </a:glow>
              </a:effectLst>
              <a:latin typeface="Avenir Black" panose="02000503020000020003" pitchFamily="2" charset="0"/>
            </a:endParaRPr>
          </a:p>
        </p:txBody>
      </p:sp>
      <p:sp>
        <p:nvSpPr>
          <p:cNvPr id="2" name="Rectangle 1">
            <a:extLst>
              <a:ext uri="{FF2B5EF4-FFF2-40B4-BE49-F238E27FC236}">
                <a16:creationId xmlns:a16="http://schemas.microsoft.com/office/drawing/2014/main" id="{3CA5C6A6-7F1E-0EB2-C2AA-A8C77169812B}"/>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16689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9164A"/>
        </a:solidFill>
        <a:effectLst/>
      </p:bgPr>
    </p:bg>
    <p:spTree>
      <p:nvGrpSpPr>
        <p:cNvPr id="1" name="">
          <a:extLst>
            <a:ext uri="{FF2B5EF4-FFF2-40B4-BE49-F238E27FC236}">
              <a16:creationId xmlns:a16="http://schemas.microsoft.com/office/drawing/2014/main" id="{3C6B3E6E-C105-FFE2-0464-F60758A538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74E040-E03F-1D6D-8E0F-9F4A2CF0CA35}"/>
              </a:ext>
            </a:extLst>
          </p:cNvPr>
          <p:cNvSpPr>
            <a:spLocks noGrp="1"/>
          </p:cNvSpPr>
          <p:nvPr>
            <p:ph idx="1"/>
          </p:nvPr>
        </p:nvSpPr>
        <p:spPr>
          <a:xfrm>
            <a:off x="838199" y="2884093"/>
            <a:ext cx="10515601" cy="2848492"/>
          </a:xfrm>
        </p:spPr>
        <p:txBody>
          <a:bodyPr>
            <a:normAutofit fontScale="32500" lnSpcReduction="20000"/>
          </a:bodyPr>
          <a:lstStyle/>
          <a:p>
            <a:pPr marL="939800" indent="-939800">
              <a:lnSpc>
                <a:spcPct val="120000"/>
              </a:lnSpc>
              <a:buFont typeface="+mj-lt"/>
              <a:buAutoNum type="alphaLcParenR"/>
            </a:pPr>
            <a:r>
              <a:rPr lang="en-GB" sz="11100" b="1" dirty="0">
                <a:solidFill>
                  <a:schemeClr val="bg1"/>
                </a:solidFill>
                <a:effectLst>
                  <a:glow rad="63500">
                    <a:schemeClr val="accent5">
                      <a:satMod val="175000"/>
                      <a:alpha val="40000"/>
                    </a:schemeClr>
                  </a:glow>
                </a:effectLst>
                <a:latin typeface="Avenir Black" panose="02000503020000020003" pitchFamily="2" charset="0"/>
              </a:rPr>
              <a:t>Fly tipping</a:t>
            </a:r>
          </a:p>
          <a:p>
            <a:pPr marL="939800" indent="-939800">
              <a:lnSpc>
                <a:spcPct val="120000"/>
              </a:lnSpc>
              <a:buFont typeface="+mj-lt"/>
              <a:buAutoNum type="alphaLcParenR"/>
            </a:pPr>
            <a:r>
              <a:rPr lang="en-GB" sz="11100" b="1" dirty="0">
                <a:solidFill>
                  <a:srgbClr val="FFC000"/>
                </a:solidFill>
                <a:effectLst>
                  <a:glow rad="63500">
                    <a:schemeClr val="tx1">
                      <a:alpha val="40000"/>
                    </a:schemeClr>
                  </a:glow>
                </a:effectLst>
                <a:latin typeface="Avenir Black" panose="02000503020000020003" pitchFamily="2" charset="0"/>
              </a:rPr>
              <a:t>Drug dealing</a:t>
            </a:r>
          </a:p>
          <a:p>
            <a:pPr marL="939800" indent="-939800">
              <a:lnSpc>
                <a:spcPct val="120000"/>
              </a:lnSpc>
              <a:buFont typeface="+mj-lt"/>
              <a:buAutoNum type="alphaLcParenR"/>
            </a:pPr>
            <a:r>
              <a:rPr lang="en-GB" sz="11100" b="1" dirty="0">
                <a:solidFill>
                  <a:schemeClr val="bg1"/>
                </a:solidFill>
                <a:effectLst>
                  <a:glow rad="63500">
                    <a:schemeClr val="accent5">
                      <a:satMod val="175000"/>
                      <a:alpha val="40000"/>
                    </a:schemeClr>
                  </a:glow>
                </a:effectLst>
                <a:latin typeface="Avenir Black" panose="02000503020000020003" pitchFamily="2" charset="0"/>
              </a:rPr>
              <a:t>Speeding</a:t>
            </a:r>
          </a:p>
          <a:p>
            <a:pPr marL="939800" indent="-939800">
              <a:lnSpc>
                <a:spcPct val="120000"/>
              </a:lnSpc>
              <a:buFont typeface="+mj-lt"/>
              <a:buAutoNum type="alphaLcParenR"/>
            </a:pPr>
            <a:r>
              <a:rPr lang="en-GB" sz="11100" b="1" dirty="0">
                <a:solidFill>
                  <a:schemeClr val="bg1"/>
                </a:solidFill>
                <a:effectLst>
                  <a:glow rad="63500">
                    <a:schemeClr val="accent5">
                      <a:satMod val="175000"/>
                      <a:alpha val="40000"/>
                    </a:schemeClr>
                  </a:glow>
                </a:effectLst>
                <a:latin typeface="Avenir Black" panose="02000503020000020003" pitchFamily="2" charset="0"/>
              </a:rPr>
              <a:t>All of the above</a:t>
            </a:r>
          </a:p>
          <a:p>
            <a:pPr marL="939800" indent="-939800">
              <a:lnSpc>
                <a:spcPct val="120000"/>
              </a:lnSpc>
              <a:buFont typeface="+mj-lt"/>
              <a:buAutoNum type="alphaLcParenR"/>
            </a:pPr>
            <a:endParaRPr lang="en-GB" sz="11100" b="1" dirty="0">
              <a:solidFill>
                <a:schemeClr val="tx1">
                  <a:lumMod val="50000"/>
                  <a:lumOff val="50000"/>
                </a:schemeClr>
              </a:solidFill>
              <a:effectLst/>
              <a:latin typeface="Avenir Black" panose="02000503020000020003" pitchFamily="2" charset="0"/>
            </a:endParaRPr>
          </a:p>
        </p:txBody>
      </p:sp>
      <p:sp>
        <p:nvSpPr>
          <p:cNvPr id="4" name="Rectangle 3">
            <a:extLst>
              <a:ext uri="{FF2B5EF4-FFF2-40B4-BE49-F238E27FC236}">
                <a16:creationId xmlns:a16="http://schemas.microsoft.com/office/drawing/2014/main" id="{D5E7BF9C-0567-CC58-0254-D400BEDF0470}"/>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10</a:t>
            </a:r>
          </a:p>
        </p:txBody>
      </p:sp>
      <p:sp>
        <p:nvSpPr>
          <p:cNvPr id="7" name="Title 6">
            <a:extLst>
              <a:ext uri="{FF2B5EF4-FFF2-40B4-BE49-F238E27FC236}">
                <a16:creationId xmlns:a16="http://schemas.microsoft.com/office/drawing/2014/main" id="{2E722354-DB7C-7BF7-4CD0-CEE705C464A2}"/>
              </a:ext>
            </a:extLst>
          </p:cNvPr>
          <p:cNvSpPr>
            <a:spLocks noGrp="1"/>
          </p:cNvSpPr>
          <p:nvPr>
            <p:ph type="title"/>
          </p:nvPr>
        </p:nvSpPr>
        <p:spPr>
          <a:xfrm>
            <a:off x="838200" y="650558"/>
            <a:ext cx="10515600" cy="1582976"/>
          </a:xfrm>
        </p:spPr>
        <p:txBody>
          <a:bodyPr>
            <a:normAutofit/>
          </a:bodyPr>
          <a:lstStyle/>
          <a:p>
            <a:r>
              <a:rPr lang="en-US" b="1" dirty="0">
                <a:solidFill>
                  <a:srgbClr val="FFC000"/>
                </a:solidFill>
                <a:effectLst>
                  <a:glow rad="63500">
                    <a:schemeClr val="accent5">
                      <a:satMod val="175000"/>
                      <a:alpha val="40000"/>
                    </a:schemeClr>
                  </a:glow>
                </a:effectLst>
                <a:latin typeface="Avenir Black" panose="02000503020000020003" pitchFamily="2" charset="0"/>
              </a:rPr>
              <a:t>Knife crime is most associated with which other type of crime?</a:t>
            </a:r>
          </a:p>
        </p:txBody>
      </p:sp>
      <p:sp>
        <p:nvSpPr>
          <p:cNvPr id="2" name="Rectangle 1">
            <a:extLst>
              <a:ext uri="{FF2B5EF4-FFF2-40B4-BE49-F238E27FC236}">
                <a16:creationId xmlns:a16="http://schemas.microsoft.com/office/drawing/2014/main" id="{B02643F5-62D7-206A-D932-3D85DC7E0F27}"/>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768555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A5CA532B-7088-4527-9763-345439C170F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49E6F30-EE87-F546-F67E-E8BB10C5E745}"/>
              </a:ext>
            </a:extLst>
          </p:cNvPr>
          <p:cNvSpPr/>
          <p:nvPr/>
        </p:nvSpPr>
        <p:spPr>
          <a:xfrm>
            <a:off x="0" y="-1"/>
            <a:ext cx="12192000" cy="6858000"/>
          </a:xfrm>
          <a:prstGeom prst="rect">
            <a:avLst/>
          </a:prstGeom>
          <a:solidFill>
            <a:schemeClr val="tx1">
              <a:lumMod val="85000"/>
              <a:lumOff val="15000"/>
              <a:alpha val="7800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A261BF-9836-C662-D11C-8F1E25F84DBA}"/>
              </a:ext>
            </a:extLst>
          </p:cNvPr>
          <p:cNvSpPr>
            <a:spLocks noGrp="1"/>
          </p:cNvSpPr>
          <p:nvPr>
            <p:ph type="ctrTitle"/>
          </p:nvPr>
        </p:nvSpPr>
        <p:spPr>
          <a:xfrm>
            <a:off x="1479077" y="1610108"/>
            <a:ext cx="9233846" cy="3637783"/>
          </a:xfrm>
        </p:spPr>
        <p:txBody>
          <a:bodyPr>
            <a:noAutofit/>
          </a:bodyPr>
          <a:lstStyle/>
          <a:p>
            <a:pPr algn="l"/>
            <a:r>
              <a:rPr lang="en-GB" sz="6400" b="1" dirty="0">
                <a:solidFill>
                  <a:schemeClr val="bg1">
                    <a:alpha val="79939"/>
                  </a:schemeClr>
                </a:solidFill>
                <a:latin typeface="Avenir Black" panose="02000503020000020003" pitchFamily="2" charset="0"/>
              </a:rPr>
              <a:t>Write down the most important thing you have learned from this session.</a:t>
            </a:r>
          </a:p>
        </p:txBody>
      </p:sp>
      <p:sp>
        <p:nvSpPr>
          <p:cNvPr id="3" name="Subtitle 2">
            <a:extLst>
              <a:ext uri="{FF2B5EF4-FFF2-40B4-BE49-F238E27FC236}">
                <a16:creationId xmlns:a16="http://schemas.microsoft.com/office/drawing/2014/main" id="{612B4FD3-62C2-0B69-A51E-EC24C99640EA}"/>
              </a:ext>
            </a:extLst>
          </p:cNvPr>
          <p:cNvSpPr>
            <a:spLocks noGrp="1"/>
          </p:cNvSpPr>
          <p:nvPr>
            <p:ph type="subTitle" idx="1"/>
          </p:nvPr>
        </p:nvSpPr>
        <p:spPr>
          <a:xfrm>
            <a:off x="6096000" y="5557982"/>
            <a:ext cx="1704100" cy="475960"/>
          </a:xfrm>
        </p:spPr>
        <p:txBody>
          <a:bodyPr>
            <a:normAutofit/>
          </a:bodyPr>
          <a:lstStyle/>
          <a:p>
            <a:r>
              <a:rPr lang="en-GB" b="1" dirty="0"/>
              <a:t>YEAR 6</a:t>
            </a:r>
          </a:p>
        </p:txBody>
      </p:sp>
      <p:pic>
        <p:nvPicPr>
          <p:cNvPr id="9" name="Graphic 8" descr="Man with solid fill">
            <a:extLst>
              <a:ext uri="{FF2B5EF4-FFF2-40B4-BE49-F238E27FC236}">
                <a16:creationId xmlns:a16="http://schemas.microsoft.com/office/drawing/2014/main" id="{225BDAD5-1B1D-6727-F5B5-66ED5232C4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84523" y="5576742"/>
            <a:ext cx="914400" cy="914400"/>
          </a:xfrm>
          <a:prstGeom prst="rect">
            <a:avLst/>
          </a:prstGeom>
        </p:spPr>
      </p:pic>
      <p:sp>
        <p:nvSpPr>
          <p:cNvPr id="4" name="Rectangle 3">
            <a:extLst>
              <a:ext uri="{FF2B5EF4-FFF2-40B4-BE49-F238E27FC236}">
                <a16:creationId xmlns:a16="http://schemas.microsoft.com/office/drawing/2014/main" id="{8133F0B6-553F-9983-635D-A90A712DB8E3}"/>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6089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785DBBBC-3753-F92E-1F3C-A5CC4146007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A8C8E8A-02E4-906E-64DC-F88738FDCF6F}"/>
              </a:ext>
            </a:extLst>
          </p:cNvPr>
          <p:cNvSpPr/>
          <p:nvPr/>
        </p:nvSpPr>
        <p:spPr>
          <a:xfrm>
            <a:off x="0" y="0"/>
            <a:ext cx="12192000" cy="6858000"/>
          </a:xfrm>
          <a:prstGeom prst="rect">
            <a:avLst/>
          </a:prstGeom>
          <a:solidFill>
            <a:schemeClr val="tx1">
              <a:lumMod val="85000"/>
              <a:lumOff val="15000"/>
              <a:alpha val="7800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3B944C-E2FD-857D-BFD4-BD9C34AA90FD}"/>
              </a:ext>
            </a:extLst>
          </p:cNvPr>
          <p:cNvSpPr>
            <a:spLocks noGrp="1"/>
          </p:cNvSpPr>
          <p:nvPr>
            <p:ph type="ctrTitle"/>
          </p:nvPr>
        </p:nvSpPr>
        <p:spPr>
          <a:xfrm>
            <a:off x="650631" y="1951892"/>
            <a:ext cx="9587507" cy="3844070"/>
          </a:xfrm>
        </p:spPr>
        <p:txBody>
          <a:bodyPr>
            <a:noAutofit/>
          </a:bodyPr>
          <a:lstStyle/>
          <a:p>
            <a:pPr algn="l"/>
            <a:r>
              <a:rPr lang="en-GB" sz="2400" b="1" dirty="0">
                <a:solidFill>
                  <a:schemeClr val="bg1">
                    <a:alpha val="79939"/>
                  </a:schemeClr>
                </a:solidFill>
                <a:latin typeface="Avenir Black" panose="02000503020000020003" pitchFamily="2" charset="0"/>
              </a:rPr>
              <a:t>An ‘Anti-Violence Champion’ is someone who completely renounces violent and aggressive behaviour as a means to solve issues, disputes and difficulties. ‘</a:t>
            </a:r>
            <a:br>
              <a:rPr lang="en-GB" sz="2400" b="1" dirty="0">
                <a:solidFill>
                  <a:schemeClr val="bg1">
                    <a:alpha val="79939"/>
                  </a:schemeClr>
                </a:solidFill>
                <a:latin typeface="Avenir Black" panose="02000503020000020003" pitchFamily="2" charset="0"/>
              </a:rPr>
            </a:br>
            <a:r>
              <a:rPr lang="en-GB" sz="2400" b="1" dirty="0">
                <a:solidFill>
                  <a:schemeClr val="bg1">
                    <a:alpha val="79939"/>
                  </a:schemeClr>
                </a:solidFill>
                <a:latin typeface="Avenir Black" panose="02000503020000020003" pitchFamily="2" charset="0"/>
              </a:rPr>
              <a:t>Anti-Violence Champions’ support the Knife Angel and its educational legacy by standing up against all forms of violent behaviour. </a:t>
            </a:r>
            <a:br>
              <a:rPr lang="en-GB" sz="2400" b="1" dirty="0">
                <a:solidFill>
                  <a:schemeClr val="bg1">
                    <a:alpha val="79939"/>
                  </a:schemeClr>
                </a:solidFill>
                <a:latin typeface="Avenir Black" panose="02000503020000020003" pitchFamily="2" charset="0"/>
              </a:rPr>
            </a:br>
            <a:br>
              <a:rPr lang="en-GB" sz="2400" b="1" dirty="0">
                <a:solidFill>
                  <a:schemeClr val="bg1">
                    <a:alpha val="79939"/>
                  </a:schemeClr>
                </a:solidFill>
                <a:latin typeface="Avenir Black" panose="02000503020000020003" pitchFamily="2" charset="0"/>
              </a:rPr>
            </a:br>
            <a:r>
              <a:rPr lang="en-GB" sz="2400" b="1" dirty="0">
                <a:solidFill>
                  <a:schemeClr val="bg1">
                    <a:alpha val="79939"/>
                  </a:schemeClr>
                </a:solidFill>
                <a:latin typeface="Avenir Black" panose="02000503020000020003" pitchFamily="2" charset="0"/>
              </a:rPr>
              <a:t>They make the conscious decision to solve all problems in a peaceful and non-physical manner. As an ‘Anti-Violence Champion’, you play an integral and extremely important part in the Knife Angel’s journey to create social change.</a:t>
            </a:r>
          </a:p>
        </p:txBody>
      </p:sp>
      <p:sp>
        <p:nvSpPr>
          <p:cNvPr id="3" name="Subtitle 2">
            <a:extLst>
              <a:ext uri="{FF2B5EF4-FFF2-40B4-BE49-F238E27FC236}">
                <a16:creationId xmlns:a16="http://schemas.microsoft.com/office/drawing/2014/main" id="{E6E69489-56A7-D019-EF2A-662011616C31}"/>
              </a:ext>
            </a:extLst>
          </p:cNvPr>
          <p:cNvSpPr>
            <a:spLocks noGrp="1"/>
          </p:cNvSpPr>
          <p:nvPr>
            <p:ph type="subTitle" idx="1"/>
          </p:nvPr>
        </p:nvSpPr>
        <p:spPr>
          <a:xfrm>
            <a:off x="6096000" y="5557982"/>
            <a:ext cx="1704100" cy="475960"/>
          </a:xfrm>
        </p:spPr>
        <p:txBody>
          <a:bodyPr>
            <a:normAutofit/>
          </a:bodyPr>
          <a:lstStyle/>
          <a:p>
            <a:r>
              <a:rPr lang="en-GB" b="1" dirty="0"/>
              <a:t>YEAR 6</a:t>
            </a:r>
          </a:p>
        </p:txBody>
      </p:sp>
      <p:pic>
        <p:nvPicPr>
          <p:cNvPr id="9" name="Graphic 8" descr="Man with solid fill">
            <a:extLst>
              <a:ext uri="{FF2B5EF4-FFF2-40B4-BE49-F238E27FC236}">
                <a16:creationId xmlns:a16="http://schemas.microsoft.com/office/drawing/2014/main" id="{A133D326-C2F5-1EFB-3A71-A2A4B0B3B9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84523" y="5576742"/>
            <a:ext cx="914400" cy="914400"/>
          </a:xfrm>
          <a:prstGeom prst="rect">
            <a:avLst/>
          </a:prstGeom>
        </p:spPr>
      </p:pic>
      <p:sp>
        <p:nvSpPr>
          <p:cNvPr id="4" name="Title 6">
            <a:extLst>
              <a:ext uri="{FF2B5EF4-FFF2-40B4-BE49-F238E27FC236}">
                <a16:creationId xmlns:a16="http://schemas.microsoft.com/office/drawing/2014/main" id="{786F35E1-1C1D-2BAF-A4C7-F2643617308F}"/>
              </a:ext>
            </a:extLst>
          </p:cNvPr>
          <p:cNvSpPr txBox="1">
            <a:spLocks/>
          </p:cNvSpPr>
          <p:nvPr/>
        </p:nvSpPr>
        <p:spPr>
          <a:xfrm>
            <a:off x="650631" y="824058"/>
            <a:ext cx="10890737" cy="934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solidFill>
                  <a:srgbClr val="FFC000"/>
                </a:solidFill>
                <a:effectLst>
                  <a:glow rad="63500">
                    <a:schemeClr val="tx1">
                      <a:lumMod val="85000"/>
                      <a:lumOff val="15000"/>
                      <a:alpha val="40000"/>
                    </a:schemeClr>
                  </a:glow>
                </a:effectLst>
                <a:latin typeface="Avenir Black" panose="02000503020000020003" pitchFamily="2" charset="0"/>
              </a:rPr>
              <a:t>Become an Anti-violence Champion</a:t>
            </a:r>
          </a:p>
        </p:txBody>
      </p:sp>
    </p:spTree>
    <p:extLst>
      <p:ext uri="{BB962C8B-B14F-4D97-AF65-F5344CB8AC3E}">
        <p14:creationId xmlns:p14="http://schemas.microsoft.com/office/powerpoint/2010/main" val="45389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1E4878D4-2BBC-898C-EA6E-A04BC82D765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D124A0D-7635-F747-B314-0C9725CF5AE0}"/>
              </a:ext>
            </a:extLst>
          </p:cNvPr>
          <p:cNvSpPr/>
          <p:nvPr/>
        </p:nvSpPr>
        <p:spPr>
          <a:xfrm>
            <a:off x="0" y="0"/>
            <a:ext cx="12192000" cy="6858000"/>
          </a:xfrm>
          <a:prstGeom prst="rect">
            <a:avLst/>
          </a:prstGeom>
          <a:solidFill>
            <a:schemeClr val="tx1">
              <a:lumMod val="85000"/>
              <a:lumOff val="15000"/>
              <a:alpha val="7800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415A5-6AA0-C76A-792B-A55FF24C5002}"/>
              </a:ext>
            </a:extLst>
          </p:cNvPr>
          <p:cNvSpPr>
            <a:spLocks noGrp="1"/>
          </p:cNvSpPr>
          <p:nvPr>
            <p:ph type="ctrTitle"/>
          </p:nvPr>
        </p:nvSpPr>
        <p:spPr>
          <a:xfrm>
            <a:off x="1072662" y="2961762"/>
            <a:ext cx="9587507" cy="934476"/>
          </a:xfrm>
        </p:spPr>
        <p:txBody>
          <a:bodyPr>
            <a:noAutofit/>
          </a:bodyPr>
          <a:lstStyle/>
          <a:p>
            <a:r>
              <a:rPr lang="en-GB" sz="4400" b="1" dirty="0">
                <a:solidFill>
                  <a:schemeClr val="bg1">
                    <a:alpha val="79939"/>
                  </a:schemeClr>
                </a:solidFill>
                <a:latin typeface="Avenir Black" panose="02000503020000020003" pitchFamily="2" charset="0"/>
              </a:rPr>
              <a:t>Thank you for getting involved.</a:t>
            </a:r>
          </a:p>
        </p:txBody>
      </p:sp>
      <p:sp>
        <p:nvSpPr>
          <p:cNvPr id="4" name="Rectangle 3">
            <a:extLst>
              <a:ext uri="{FF2B5EF4-FFF2-40B4-BE49-F238E27FC236}">
                <a16:creationId xmlns:a16="http://schemas.microsoft.com/office/drawing/2014/main" id="{8248E8F4-05CF-E6C9-D7AC-B6C1BD7E295C}"/>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7229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3369-9091-4FE7-187F-224DB78AFD9D}"/>
              </a:ext>
            </a:extLst>
          </p:cNvPr>
          <p:cNvSpPr>
            <a:spLocks noGrp="1"/>
          </p:cNvSpPr>
          <p:nvPr>
            <p:ph type="title"/>
          </p:nvPr>
        </p:nvSpPr>
        <p:spPr>
          <a:xfrm>
            <a:off x="481764" y="4638142"/>
            <a:ext cx="3211006" cy="728735"/>
          </a:xfrm>
        </p:spPr>
        <p:txBody>
          <a:bodyPr anchor="ctr">
            <a:normAutofit fontScale="90000"/>
          </a:bodyPr>
          <a:lstStyle/>
          <a:p>
            <a:r>
              <a:rPr lang="en-GB" b="1" dirty="0">
                <a:solidFill>
                  <a:schemeClr val="tx1"/>
                </a:solidFill>
              </a:rPr>
              <a:t>Support </a:t>
            </a:r>
            <a:br>
              <a:rPr lang="en-GB" b="1" dirty="0">
                <a:solidFill>
                  <a:schemeClr val="tx1"/>
                </a:solidFill>
              </a:rPr>
            </a:br>
            <a:r>
              <a:rPr lang="en-GB" b="1" dirty="0">
                <a:solidFill>
                  <a:schemeClr val="tx1"/>
                </a:solidFill>
              </a:rPr>
              <a:t>and guidance</a:t>
            </a:r>
            <a:endParaRPr lang="en-GB" dirty="0">
              <a:solidFill>
                <a:schemeClr val="tx1"/>
              </a:solidFill>
            </a:endParaRPr>
          </a:p>
        </p:txBody>
      </p:sp>
      <p:sp>
        <p:nvSpPr>
          <p:cNvPr id="9" name="Rectangle 8">
            <a:extLst>
              <a:ext uri="{FF2B5EF4-FFF2-40B4-BE49-F238E27FC236}">
                <a16:creationId xmlns:a16="http://schemas.microsoft.com/office/drawing/2014/main" id="{F1342E6F-9E24-13E6-1439-9463D9737278}"/>
              </a:ext>
            </a:extLst>
          </p:cNvPr>
          <p:cNvSpPr/>
          <p:nvPr/>
        </p:nvSpPr>
        <p:spPr>
          <a:xfrm>
            <a:off x="4419600" y="1313328"/>
            <a:ext cx="7772400" cy="4231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Avenir Black" panose="02000503020000020003" pitchFamily="2" charset="0"/>
            </a:endParaRPr>
          </a:p>
        </p:txBody>
      </p:sp>
      <p:pic>
        <p:nvPicPr>
          <p:cNvPr id="22" name="Picture 21" descr="A black and blue sign with white text&#10;&#10;AI-generated content may be incorrect.">
            <a:extLst>
              <a:ext uri="{FF2B5EF4-FFF2-40B4-BE49-F238E27FC236}">
                <a16:creationId xmlns:a16="http://schemas.microsoft.com/office/drawing/2014/main" id="{0DA1BC78-EA16-F888-31D2-147194E26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383" y="2495973"/>
            <a:ext cx="6013109" cy="2142169"/>
          </a:xfrm>
          <a:prstGeom prst="rect">
            <a:avLst/>
          </a:prstGeom>
        </p:spPr>
      </p:pic>
      <p:sp>
        <p:nvSpPr>
          <p:cNvPr id="3" name="Rectangle 2">
            <a:extLst>
              <a:ext uri="{FF2B5EF4-FFF2-40B4-BE49-F238E27FC236}">
                <a16:creationId xmlns:a16="http://schemas.microsoft.com/office/drawing/2014/main" id="{ADDE216B-4422-A0B9-966D-A0A29D04DA30}"/>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374763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B94376-AF47-5BFB-7A07-D488F2A66E63}"/>
              </a:ext>
            </a:extLst>
          </p:cNvPr>
          <p:cNvSpPr>
            <a:spLocks noGrp="1"/>
          </p:cNvSpPr>
          <p:nvPr>
            <p:ph idx="1"/>
          </p:nvPr>
        </p:nvSpPr>
        <p:spPr>
          <a:xfrm>
            <a:off x="838200" y="2347816"/>
            <a:ext cx="10515600" cy="3480324"/>
          </a:xfrm>
        </p:spPr>
        <p:txBody>
          <a:bodyPr>
            <a:normAutofit fontScale="92500" lnSpcReduction="10000"/>
          </a:bodyPr>
          <a:lstStyle/>
          <a:p>
            <a:pPr marL="0" indent="0">
              <a:lnSpc>
                <a:spcPct val="120000"/>
              </a:lnSpc>
              <a:buNone/>
            </a:pPr>
            <a:r>
              <a:rPr lang="en-GB" sz="7200" b="1" dirty="0">
                <a:solidFill>
                  <a:schemeClr val="bg1"/>
                </a:solidFill>
                <a:effectLst/>
                <a:latin typeface="Avenir Black" panose="02000503020000020003" pitchFamily="2" charset="0"/>
              </a:rPr>
              <a:t>Carrying a knife for self-defence is legal in the UK?</a:t>
            </a:r>
          </a:p>
          <a:p>
            <a:pPr>
              <a:lnSpc>
                <a:spcPct val="120000"/>
              </a:lnSpc>
            </a:pPr>
            <a:endParaRPr lang="en-GB" dirty="0"/>
          </a:p>
        </p:txBody>
      </p:sp>
      <p:sp>
        <p:nvSpPr>
          <p:cNvPr id="4" name="Rectangle 3">
            <a:extLst>
              <a:ext uri="{FF2B5EF4-FFF2-40B4-BE49-F238E27FC236}">
                <a16:creationId xmlns:a16="http://schemas.microsoft.com/office/drawing/2014/main" id="{2EC293CA-0CE5-18CA-AFB0-50D1CD795FBF}"/>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1</a:t>
            </a:r>
          </a:p>
        </p:txBody>
      </p:sp>
      <p:sp>
        <p:nvSpPr>
          <p:cNvPr id="7" name="Title 6">
            <a:extLst>
              <a:ext uri="{FF2B5EF4-FFF2-40B4-BE49-F238E27FC236}">
                <a16:creationId xmlns:a16="http://schemas.microsoft.com/office/drawing/2014/main" id="{3F41BBE7-4C55-2EBC-399D-02A83E3C2389}"/>
              </a:ext>
            </a:extLst>
          </p:cNvPr>
          <p:cNvSpPr>
            <a:spLocks noGrp="1"/>
          </p:cNvSpPr>
          <p:nvPr>
            <p:ph type="title"/>
          </p:nvPr>
        </p:nvSpPr>
        <p:spPr>
          <a:xfrm>
            <a:off x="838200" y="908212"/>
            <a:ext cx="10515600" cy="1004342"/>
          </a:xfrm>
        </p:spPr>
        <p:txBody>
          <a:bodyPr>
            <a:normAutofit/>
          </a:bodyPr>
          <a:lstStyle/>
          <a:p>
            <a:r>
              <a:rPr lang="en-US" sz="6000" b="1" dirty="0">
                <a:solidFill>
                  <a:srgbClr val="FFC000"/>
                </a:solidFill>
                <a:latin typeface="Avenir Black" panose="02000503020000020003" pitchFamily="2" charset="0"/>
              </a:rPr>
              <a:t>True or False</a:t>
            </a:r>
          </a:p>
        </p:txBody>
      </p:sp>
      <p:sp>
        <p:nvSpPr>
          <p:cNvPr id="2" name="Rectangle 1">
            <a:extLst>
              <a:ext uri="{FF2B5EF4-FFF2-40B4-BE49-F238E27FC236}">
                <a16:creationId xmlns:a16="http://schemas.microsoft.com/office/drawing/2014/main" id="{9AE1962D-43B2-E8F2-7BCE-9BE360B0C58C}"/>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90133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2F6121E4-67B8-BD9F-54D6-9DFCCD138F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8F9C8-0D22-26BB-3989-D3DFAB931896}"/>
              </a:ext>
            </a:extLst>
          </p:cNvPr>
          <p:cNvSpPr>
            <a:spLocks noGrp="1"/>
          </p:cNvSpPr>
          <p:nvPr>
            <p:ph idx="1"/>
          </p:nvPr>
        </p:nvSpPr>
        <p:spPr>
          <a:xfrm>
            <a:off x="838200" y="2722570"/>
            <a:ext cx="10515600" cy="3480324"/>
          </a:xfrm>
        </p:spPr>
        <p:txBody>
          <a:bodyPr>
            <a:normAutofit/>
          </a:bodyPr>
          <a:lstStyle/>
          <a:p>
            <a:pPr marL="1143000" indent="-1143000">
              <a:lnSpc>
                <a:spcPct val="120000"/>
              </a:lnSpc>
              <a:buAutoNum type="alphaLcParenR"/>
            </a:pPr>
            <a:r>
              <a:rPr lang="en-GB" sz="3600" b="1" dirty="0">
                <a:solidFill>
                  <a:schemeClr val="bg1"/>
                </a:solidFill>
                <a:effectLst/>
                <a:latin typeface="Avenir Black" panose="02000503020000020003" pitchFamily="2" charset="0"/>
              </a:rPr>
              <a:t>16</a:t>
            </a:r>
          </a:p>
          <a:p>
            <a:pPr marL="1143000" indent="-1143000">
              <a:lnSpc>
                <a:spcPct val="120000"/>
              </a:lnSpc>
              <a:buAutoNum type="alphaLcParenR"/>
            </a:pPr>
            <a:r>
              <a:rPr lang="en-GB" sz="3600" b="1" dirty="0">
                <a:solidFill>
                  <a:schemeClr val="bg1"/>
                </a:solidFill>
                <a:latin typeface="Avenir Black" panose="02000503020000020003" pitchFamily="2" charset="0"/>
              </a:rPr>
              <a:t>18</a:t>
            </a:r>
          </a:p>
          <a:p>
            <a:pPr marL="1143000" indent="-1143000">
              <a:lnSpc>
                <a:spcPct val="120000"/>
              </a:lnSpc>
              <a:buAutoNum type="alphaLcParenR"/>
            </a:pPr>
            <a:r>
              <a:rPr lang="en-GB" sz="3600" b="1" dirty="0">
                <a:solidFill>
                  <a:schemeClr val="bg1"/>
                </a:solidFill>
                <a:effectLst/>
                <a:latin typeface="Avenir Black" panose="02000503020000020003" pitchFamily="2" charset="0"/>
              </a:rPr>
              <a:t>21</a:t>
            </a:r>
          </a:p>
          <a:p>
            <a:pPr marL="1143000" indent="-1143000">
              <a:lnSpc>
                <a:spcPct val="120000"/>
              </a:lnSpc>
              <a:buAutoNum type="alphaLcParenR"/>
            </a:pPr>
            <a:r>
              <a:rPr lang="en-GB" sz="3600" b="1" dirty="0">
                <a:solidFill>
                  <a:schemeClr val="bg1"/>
                </a:solidFill>
                <a:effectLst/>
                <a:latin typeface="Avenir Black" panose="02000503020000020003" pitchFamily="2" charset="0"/>
              </a:rPr>
              <a:t>There is no age limit </a:t>
            </a:r>
          </a:p>
          <a:p>
            <a:pPr>
              <a:lnSpc>
                <a:spcPct val="120000"/>
              </a:lnSpc>
            </a:pPr>
            <a:endParaRPr lang="en-GB" sz="3600" dirty="0"/>
          </a:p>
        </p:txBody>
      </p:sp>
      <p:sp>
        <p:nvSpPr>
          <p:cNvPr id="4" name="Rectangle 3">
            <a:extLst>
              <a:ext uri="{FF2B5EF4-FFF2-40B4-BE49-F238E27FC236}">
                <a16:creationId xmlns:a16="http://schemas.microsoft.com/office/drawing/2014/main" id="{8C953761-F64E-9615-6737-398EAB502731}"/>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2</a:t>
            </a:r>
          </a:p>
        </p:txBody>
      </p:sp>
      <p:sp>
        <p:nvSpPr>
          <p:cNvPr id="7" name="Title 6">
            <a:extLst>
              <a:ext uri="{FF2B5EF4-FFF2-40B4-BE49-F238E27FC236}">
                <a16:creationId xmlns:a16="http://schemas.microsoft.com/office/drawing/2014/main" id="{D2710A38-F495-613B-D0E4-10A8AB643E8C}"/>
              </a:ext>
            </a:extLst>
          </p:cNvPr>
          <p:cNvSpPr>
            <a:spLocks noGrp="1"/>
          </p:cNvSpPr>
          <p:nvPr>
            <p:ph type="title"/>
          </p:nvPr>
        </p:nvSpPr>
        <p:spPr>
          <a:xfrm>
            <a:off x="809366" y="655106"/>
            <a:ext cx="10515600" cy="1640117"/>
          </a:xfrm>
        </p:spPr>
        <p:txBody>
          <a:bodyPr>
            <a:normAutofit/>
          </a:bodyPr>
          <a:lstStyle/>
          <a:p>
            <a:r>
              <a:rPr lang="en-US" b="1" dirty="0">
                <a:solidFill>
                  <a:srgbClr val="FFC000"/>
                </a:solidFill>
                <a:latin typeface="Avenir Black" panose="02000503020000020003" pitchFamily="2" charset="0"/>
              </a:rPr>
              <a:t>At what age can you legally buy a knife in the UK?</a:t>
            </a:r>
          </a:p>
        </p:txBody>
      </p:sp>
      <p:sp>
        <p:nvSpPr>
          <p:cNvPr id="2" name="Rectangle 1">
            <a:extLst>
              <a:ext uri="{FF2B5EF4-FFF2-40B4-BE49-F238E27FC236}">
                <a16:creationId xmlns:a16="http://schemas.microsoft.com/office/drawing/2014/main" id="{76DFE29D-8255-A0D4-F9FF-FA4C56577D0E}"/>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39924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a:extLst>
            <a:ext uri="{FF2B5EF4-FFF2-40B4-BE49-F238E27FC236}">
              <a16:creationId xmlns:a16="http://schemas.microsoft.com/office/drawing/2014/main" id="{9821C694-047F-1949-BB55-3E66B46B36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3054B-2AA9-57A7-1BBE-6F4E7F3C3AFC}"/>
              </a:ext>
            </a:extLst>
          </p:cNvPr>
          <p:cNvSpPr>
            <a:spLocks noGrp="1"/>
          </p:cNvSpPr>
          <p:nvPr>
            <p:ph idx="1"/>
          </p:nvPr>
        </p:nvSpPr>
        <p:spPr>
          <a:xfrm>
            <a:off x="838200" y="2727118"/>
            <a:ext cx="10515600" cy="3480324"/>
          </a:xfrm>
        </p:spPr>
        <p:txBody>
          <a:bodyPr>
            <a:normAutofit fontScale="62500" lnSpcReduction="20000"/>
          </a:bodyPr>
          <a:lstStyle/>
          <a:p>
            <a:pPr marL="1143000" indent="-1143000">
              <a:lnSpc>
                <a:spcPct val="120000"/>
              </a:lnSpc>
              <a:buAutoNum type="alphaLcParenR"/>
            </a:pPr>
            <a:r>
              <a:rPr lang="en-GB" sz="7200" b="1" dirty="0">
                <a:solidFill>
                  <a:schemeClr val="bg1"/>
                </a:solidFill>
                <a:effectLst/>
                <a:latin typeface="Avenir Black" panose="02000503020000020003" pitchFamily="2" charset="0"/>
              </a:rPr>
              <a:t>As part of your job</a:t>
            </a:r>
          </a:p>
          <a:p>
            <a:pPr marL="1143000" indent="-1143000">
              <a:lnSpc>
                <a:spcPct val="120000"/>
              </a:lnSpc>
              <a:buAutoNum type="alphaLcParenR"/>
            </a:pPr>
            <a:r>
              <a:rPr lang="en-GB" sz="7200" b="1" dirty="0">
                <a:solidFill>
                  <a:schemeClr val="bg1"/>
                </a:solidFill>
                <a:latin typeface="Avenir Black" panose="02000503020000020003" pitchFamily="2" charset="0"/>
              </a:rPr>
              <a:t>As part of a costume for a play</a:t>
            </a:r>
          </a:p>
          <a:p>
            <a:pPr marL="1143000" indent="-1143000">
              <a:lnSpc>
                <a:spcPct val="120000"/>
              </a:lnSpc>
              <a:buAutoNum type="alphaLcParenR"/>
            </a:pPr>
            <a:r>
              <a:rPr lang="en-GB" sz="7200" b="1" dirty="0">
                <a:solidFill>
                  <a:schemeClr val="bg1"/>
                </a:solidFill>
                <a:effectLst/>
                <a:latin typeface="Avenir Black" panose="02000503020000020003" pitchFamily="2" charset="0"/>
              </a:rPr>
              <a:t>For religious reasons</a:t>
            </a:r>
          </a:p>
          <a:p>
            <a:pPr marL="1143000" indent="-1143000">
              <a:lnSpc>
                <a:spcPct val="120000"/>
              </a:lnSpc>
              <a:buAutoNum type="alphaLcParenR"/>
            </a:pPr>
            <a:r>
              <a:rPr lang="en-GB" sz="7200" b="1" dirty="0">
                <a:solidFill>
                  <a:schemeClr val="bg1"/>
                </a:solidFill>
                <a:latin typeface="Avenir Black" panose="02000503020000020003" pitchFamily="2" charset="0"/>
              </a:rPr>
              <a:t>All of the above</a:t>
            </a:r>
            <a:endParaRPr lang="en-GB" sz="7200" b="1" dirty="0">
              <a:solidFill>
                <a:schemeClr val="bg1"/>
              </a:solidFill>
              <a:effectLst/>
              <a:latin typeface="Avenir Black" panose="02000503020000020003" pitchFamily="2" charset="0"/>
            </a:endParaRPr>
          </a:p>
          <a:p>
            <a:pPr>
              <a:lnSpc>
                <a:spcPct val="120000"/>
              </a:lnSpc>
            </a:pPr>
            <a:endParaRPr lang="en-GB" dirty="0"/>
          </a:p>
        </p:txBody>
      </p:sp>
      <p:sp>
        <p:nvSpPr>
          <p:cNvPr id="4" name="Rectangle 3">
            <a:extLst>
              <a:ext uri="{FF2B5EF4-FFF2-40B4-BE49-F238E27FC236}">
                <a16:creationId xmlns:a16="http://schemas.microsoft.com/office/drawing/2014/main" id="{2E2A0A4D-B1DB-258D-2F96-E6D075B8C3E3}"/>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3</a:t>
            </a:r>
          </a:p>
        </p:txBody>
      </p:sp>
      <p:sp>
        <p:nvSpPr>
          <p:cNvPr id="7" name="Title 6">
            <a:extLst>
              <a:ext uri="{FF2B5EF4-FFF2-40B4-BE49-F238E27FC236}">
                <a16:creationId xmlns:a16="http://schemas.microsoft.com/office/drawing/2014/main" id="{DCB866E7-AF15-4B85-E85E-FABE278B86CF}"/>
              </a:ext>
            </a:extLst>
          </p:cNvPr>
          <p:cNvSpPr>
            <a:spLocks noGrp="1"/>
          </p:cNvSpPr>
          <p:nvPr>
            <p:ph type="title"/>
          </p:nvPr>
        </p:nvSpPr>
        <p:spPr>
          <a:xfrm>
            <a:off x="838200" y="650558"/>
            <a:ext cx="10515600" cy="1582976"/>
          </a:xfrm>
        </p:spPr>
        <p:txBody>
          <a:bodyPr>
            <a:normAutofit fontScale="90000"/>
          </a:bodyPr>
          <a:lstStyle/>
          <a:p>
            <a:r>
              <a:rPr lang="en-US" b="1" dirty="0">
                <a:solidFill>
                  <a:srgbClr val="FFC000"/>
                </a:solidFill>
                <a:latin typeface="Avenir Black" panose="02000503020000020003" pitchFamily="2" charset="0"/>
              </a:rPr>
              <a:t>Which of the following situations are people allowed to carry a knife in public?</a:t>
            </a:r>
          </a:p>
        </p:txBody>
      </p:sp>
      <p:sp>
        <p:nvSpPr>
          <p:cNvPr id="2" name="Rectangle 1">
            <a:extLst>
              <a:ext uri="{FF2B5EF4-FFF2-40B4-BE49-F238E27FC236}">
                <a16:creationId xmlns:a16="http://schemas.microsoft.com/office/drawing/2014/main" id="{22DE5C86-1500-E689-2255-DE392CA8BB6A}"/>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391829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a:extLst>
            <a:ext uri="{FF2B5EF4-FFF2-40B4-BE49-F238E27FC236}">
              <a16:creationId xmlns:a16="http://schemas.microsoft.com/office/drawing/2014/main" id="{CCF1408C-3957-D617-5192-3BE9FCE42E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E4DD4-81C6-15DD-A418-F129DC0A62DE}"/>
              </a:ext>
            </a:extLst>
          </p:cNvPr>
          <p:cNvSpPr>
            <a:spLocks noGrp="1"/>
          </p:cNvSpPr>
          <p:nvPr>
            <p:ph idx="1"/>
          </p:nvPr>
        </p:nvSpPr>
        <p:spPr>
          <a:xfrm>
            <a:off x="838200" y="2727118"/>
            <a:ext cx="10515600" cy="3480324"/>
          </a:xfrm>
        </p:spPr>
        <p:txBody>
          <a:bodyPr>
            <a:normAutofit fontScale="47500" lnSpcReduction="20000"/>
          </a:bodyPr>
          <a:lstStyle/>
          <a:p>
            <a:pPr marL="1143000" indent="-1143000">
              <a:lnSpc>
                <a:spcPct val="120000"/>
              </a:lnSpc>
              <a:buFont typeface="+mj-lt"/>
              <a:buAutoNum type="alphaLcParenR"/>
            </a:pPr>
            <a:r>
              <a:rPr lang="en-GB" sz="7200" b="1" dirty="0">
                <a:solidFill>
                  <a:schemeClr val="bg1"/>
                </a:solidFill>
                <a:effectLst/>
                <a:latin typeface="Avenir Black" panose="02000503020000020003" pitchFamily="2" charset="0"/>
              </a:rPr>
              <a:t>A warning</a:t>
            </a:r>
          </a:p>
          <a:p>
            <a:pPr marL="1143000" indent="-1143000">
              <a:lnSpc>
                <a:spcPct val="120000"/>
              </a:lnSpc>
              <a:buFont typeface="+mj-lt"/>
              <a:buAutoNum type="alphaLcParenR"/>
            </a:pPr>
            <a:r>
              <a:rPr lang="en-GB" sz="7200" b="1" dirty="0">
                <a:solidFill>
                  <a:schemeClr val="bg1"/>
                </a:solidFill>
                <a:effectLst/>
                <a:latin typeface="Avenir Black" panose="02000503020000020003" pitchFamily="2" charset="0"/>
              </a:rPr>
              <a:t>Police Caution</a:t>
            </a:r>
          </a:p>
          <a:p>
            <a:pPr marL="1143000" indent="-1143000">
              <a:lnSpc>
                <a:spcPct val="120000"/>
              </a:lnSpc>
              <a:buFont typeface="+mj-lt"/>
              <a:buAutoNum type="alphaLcParenR"/>
            </a:pPr>
            <a:r>
              <a:rPr lang="en-GB" sz="7200" b="1" dirty="0">
                <a:solidFill>
                  <a:schemeClr val="bg1"/>
                </a:solidFill>
                <a:effectLst/>
                <a:latin typeface="Avenir Black" panose="02000503020000020003" pitchFamily="2" charset="0"/>
              </a:rPr>
              <a:t>Prison sentence</a:t>
            </a:r>
          </a:p>
          <a:p>
            <a:pPr marL="1143000" indent="-1143000">
              <a:lnSpc>
                <a:spcPct val="120000"/>
              </a:lnSpc>
              <a:buFont typeface="+mj-lt"/>
              <a:buAutoNum type="alphaLcParenR"/>
            </a:pPr>
            <a:r>
              <a:rPr lang="en-GB" sz="7200" b="1" dirty="0">
                <a:solidFill>
                  <a:schemeClr val="bg1"/>
                </a:solidFill>
                <a:effectLst/>
                <a:latin typeface="Avenir Black" panose="02000503020000020003" pitchFamily="2" charset="0"/>
              </a:rPr>
              <a:t>Community service</a:t>
            </a:r>
          </a:p>
          <a:p>
            <a:pPr marL="1143000" indent="-1143000">
              <a:lnSpc>
                <a:spcPct val="120000"/>
              </a:lnSpc>
              <a:buFont typeface="+mj-lt"/>
              <a:buAutoNum type="alphaLcParenR"/>
            </a:pPr>
            <a:r>
              <a:rPr lang="en-GB" sz="7200" b="1" dirty="0">
                <a:solidFill>
                  <a:schemeClr val="bg1"/>
                </a:solidFill>
                <a:effectLst/>
                <a:latin typeface="Avenir Black" panose="02000503020000020003" pitchFamily="2" charset="0"/>
              </a:rPr>
              <a:t>Any of the above</a:t>
            </a:r>
          </a:p>
          <a:p>
            <a:pPr marL="1143000" indent="-1143000">
              <a:lnSpc>
                <a:spcPct val="120000"/>
              </a:lnSpc>
              <a:buAutoNum type="alphaLcParenR"/>
            </a:pPr>
            <a:endParaRPr lang="en-GB" sz="7200" b="1" dirty="0">
              <a:solidFill>
                <a:schemeClr val="bg1"/>
              </a:solidFill>
              <a:effectLst/>
              <a:latin typeface="Avenir Black" panose="02000503020000020003" pitchFamily="2" charset="0"/>
            </a:endParaRPr>
          </a:p>
          <a:p>
            <a:pPr>
              <a:lnSpc>
                <a:spcPct val="120000"/>
              </a:lnSpc>
            </a:pPr>
            <a:endParaRPr lang="en-GB" dirty="0"/>
          </a:p>
        </p:txBody>
      </p:sp>
      <p:sp>
        <p:nvSpPr>
          <p:cNvPr id="4" name="Rectangle 3">
            <a:extLst>
              <a:ext uri="{FF2B5EF4-FFF2-40B4-BE49-F238E27FC236}">
                <a16:creationId xmlns:a16="http://schemas.microsoft.com/office/drawing/2014/main" id="{9B4111C7-1D43-F57A-733E-545BAE85350D}"/>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4</a:t>
            </a:r>
          </a:p>
        </p:txBody>
      </p:sp>
      <p:sp>
        <p:nvSpPr>
          <p:cNvPr id="7" name="Title 6">
            <a:extLst>
              <a:ext uri="{FF2B5EF4-FFF2-40B4-BE49-F238E27FC236}">
                <a16:creationId xmlns:a16="http://schemas.microsoft.com/office/drawing/2014/main" id="{540EE447-B6F9-5420-17DF-F999A459539C}"/>
              </a:ext>
            </a:extLst>
          </p:cNvPr>
          <p:cNvSpPr>
            <a:spLocks noGrp="1"/>
          </p:cNvSpPr>
          <p:nvPr>
            <p:ph type="title"/>
          </p:nvPr>
        </p:nvSpPr>
        <p:spPr>
          <a:xfrm>
            <a:off x="838200" y="650558"/>
            <a:ext cx="10515600" cy="1582976"/>
          </a:xfrm>
        </p:spPr>
        <p:txBody>
          <a:bodyPr>
            <a:normAutofit fontScale="90000"/>
          </a:bodyPr>
          <a:lstStyle/>
          <a:p>
            <a:r>
              <a:rPr lang="en-US" b="1" dirty="0">
                <a:solidFill>
                  <a:srgbClr val="FFC000"/>
                </a:solidFill>
                <a:latin typeface="Avenir Black" panose="02000503020000020003" pitchFamily="2" charset="0"/>
              </a:rPr>
              <a:t>If someone is caught carrying a knife without a good reason, what could be the potential consequences?</a:t>
            </a:r>
          </a:p>
        </p:txBody>
      </p:sp>
      <p:sp>
        <p:nvSpPr>
          <p:cNvPr id="2" name="Rectangle 1">
            <a:extLst>
              <a:ext uri="{FF2B5EF4-FFF2-40B4-BE49-F238E27FC236}">
                <a16:creationId xmlns:a16="http://schemas.microsoft.com/office/drawing/2014/main" id="{B8B98B95-69A6-14AA-00D6-4ABF209AE8BC}"/>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369861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a:extLst>
            <a:ext uri="{FF2B5EF4-FFF2-40B4-BE49-F238E27FC236}">
              <a16:creationId xmlns:a16="http://schemas.microsoft.com/office/drawing/2014/main" id="{E3FB9C27-83E3-8723-7D4A-44BD91D6CD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36AC26-362B-28D1-FBE9-77244F32CDD1}"/>
              </a:ext>
            </a:extLst>
          </p:cNvPr>
          <p:cNvSpPr>
            <a:spLocks noGrp="1"/>
          </p:cNvSpPr>
          <p:nvPr>
            <p:ph idx="1"/>
          </p:nvPr>
        </p:nvSpPr>
        <p:spPr>
          <a:xfrm>
            <a:off x="838200" y="2727118"/>
            <a:ext cx="10515600" cy="3480324"/>
          </a:xfrm>
        </p:spPr>
        <p:txBody>
          <a:bodyPr>
            <a:normAutofit fontScale="47500" lnSpcReduction="20000"/>
          </a:bodyPr>
          <a:lstStyle/>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Confront them directly</a:t>
            </a:r>
            <a:endParaRPr lang="en-GB" sz="7600" b="1" dirty="0">
              <a:solidFill>
                <a:schemeClr val="bg1"/>
              </a:solidFill>
              <a:latin typeface="Avenir Black" panose="02000503020000020003" pitchFamily="2" charset="0"/>
            </a:endParaRPr>
          </a:p>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Ignore it as it’s none of your business</a:t>
            </a:r>
            <a:endParaRPr lang="en-GB" sz="7600" b="1" dirty="0">
              <a:solidFill>
                <a:schemeClr val="bg1"/>
              </a:solidFill>
              <a:latin typeface="Avenir Black" panose="02000503020000020003" pitchFamily="2" charset="0"/>
            </a:endParaRPr>
          </a:p>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Report it to a trusted adult or the police</a:t>
            </a:r>
            <a:endParaRPr lang="en-GB" sz="7600" b="1" dirty="0">
              <a:solidFill>
                <a:schemeClr val="bg1"/>
              </a:solidFill>
              <a:latin typeface="Avenir Black" panose="02000503020000020003" pitchFamily="2" charset="0"/>
            </a:endParaRPr>
          </a:p>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Challenge them to stop carrying it</a:t>
            </a:r>
          </a:p>
          <a:p>
            <a:pPr>
              <a:lnSpc>
                <a:spcPct val="120000"/>
              </a:lnSpc>
            </a:pPr>
            <a:endParaRPr lang="en-GB" dirty="0"/>
          </a:p>
        </p:txBody>
      </p:sp>
      <p:sp>
        <p:nvSpPr>
          <p:cNvPr id="4" name="Rectangle 3">
            <a:extLst>
              <a:ext uri="{FF2B5EF4-FFF2-40B4-BE49-F238E27FC236}">
                <a16:creationId xmlns:a16="http://schemas.microsoft.com/office/drawing/2014/main" id="{BA21C881-BF81-31EC-BC7C-0C7BE3A448D3}"/>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5</a:t>
            </a:r>
          </a:p>
        </p:txBody>
      </p:sp>
      <p:sp>
        <p:nvSpPr>
          <p:cNvPr id="7" name="Title 6">
            <a:extLst>
              <a:ext uri="{FF2B5EF4-FFF2-40B4-BE49-F238E27FC236}">
                <a16:creationId xmlns:a16="http://schemas.microsoft.com/office/drawing/2014/main" id="{43636BBA-246F-51E0-679D-93A168910206}"/>
              </a:ext>
            </a:extLst>
          </p:cNvPr>
          <p:cNvSpPr>
            <a:spLocks noGrp="1"/>
          </p:cNvSpPr>
          <p:nvPr>
            <p:ph type="title"/>
          </p:nvPr>
        </p:nvSpPr>
        <p:spPr>
          <a:xfrm>
            <a:off x="838200" y="650558"/>
            <a:ext cx="10515600" cy="1582976"/>
          </a:xfrm>
        </p:spPr>
        <p:txBody>
          <a:bodyPr>
            <a:normAutofit/>
          </a:bodyPr>
          <a:lstStyle/>
          <a:p>
            <a:r>
              <a:rPr lang="en-US" b="1" dirty="0">
                <a:solidFill>
                  <a:srgbClr val="FFC000"/>
                </a:solidFill>
                <a:latin typeface="Avenir Black" panose="02000503020000020003" pitchFamily="2" charset="0"/>
              </a:rPr>
              <a:t>What should you do if you know someone who is carrying a knife?</a:t>
            </a:r>
          </a:p>
        </p:txBody>
      </p:sp>
      <p:sp>
        <p:nvSpPr>
          <p:cNvPr id="2" name="Rectangle 1">
            <a:extLst>
              <a:ext uri="{FF2B5EF4-FFF2-40B4-BE49-F238E27FC236}">
                <a16:creationId xmlns:a16="http://schemas.microsoft.com/office/drawing/2014/main" id="{FEE1D53F-F4AE-BA25-9001-B95848A0E70B}"/>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283717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975A892C-5C47-F77D-2996-537CAEAD77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6D6C6-59B9-767D-2FA1-569F82E7E599}"/>
              </a:ext>
            </a:extLst>
          </p:cNvPr>
          <p:cNvSpPr>
            <a:spLocks noGrp="1"/>
          </p:cNvSpPr>
          <p:nvPr>
            <p:ph idx="1"/>
          </p:nvPr>
        </p:nvSpPr>
        <p:spPr>
          <a:xfrm>
            <a:off x="838200" y="2347816"/>
            <a:ext cx="10515600" cy="3480324"/>
          </a:xfrm>
        </p:spPr>
        <p:txBody>
          <a:bodyPr>
            <a:normAutofit/>
          </a:bodyPr>
          <a:lstStyle/>
          <a:p>
            <a:pPr marL="0" indent="0">
              <a:lnSpc>
                <a:spcPct val="120000"/>
              </a:lnSpc>
              <a:buNone/>
            </a:pPr>
            <a:r>
              <a:rPr lang="en-GB" sz="7200" b="1" dirty="0">
                <a:solidFill>
                  <a:schemeClr val="bg1"/>
                </a:solidFill>
                <a:effectLst/>
                <a:latin typeface="Avenir Black" panose="02000503020000020003" pitchFamily="2" charset="0"/>
              </a:rPr>
              <a:t>1 in 10 young people carry a knife in the UK.</a:t>
            </a:r>
            <a:endParaRPr lang="en-GB" dirty="0"/>
          </a:p>
        </p:txBody>
      </p:sp>
      <p:sp>
        <p:nvSpPr>
          <p:cNvPr id="4" name="Rectangle 3">
            <a:extLst>
              <a:ext uri="{FF2B5EF4-FFF2-40B4-BE49-F238E27FC236}">
                <a16:creationId xmlns:a16="http://schemas.microsoft.com/office/drawing/2014/main" id="{C833CDC2-BA7B-5053-412A-336C0763A4D3}"/>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6</a:t>
            </a:r>
          </a:p>
        </p:txBody>
      </p:sp>
      <p:sp>
        <p:nvSpPr>
          <p:cNvPr id="7" name="Title 6">
            <a:extLst>
              <a:ext uri="{FF2B5EF4-FFF2-40B4-BE49-F238E27FC236}">
                <a16:creationId xmlns:a16="http://schemas.microsoft.com/office/drawing/2014/main" id="{BDCEBA5E-9577-64DD-DA9D-F1475F36D3B4}"/>
              </a:ext>
            </a:extLst>
          </p:cNvPr>
          <p:cNvSpPr>
            <a:spLocks noGrp="1"/>
          </p:cNvSpPr>
          <p:nvPr>
            <p:ph type="title"/>
          </p:nvPr>
        </p:nvSpPr>
        <p:spPr>
          <a:xfrm>
            <a:off x="838200" y="908212"/>
            <a:ext cx="10515600" cy="1004342"/>
          </a:xfrm>
        </p:spPr>
        <p:txBody>
          <a:bodyPr>
            <a:normAutofit/>
          </a:bodyPr>
          <a:lstStyle/>
          <a:p>
            <a:r>
              <a:rPr lang="en-US" sz="6000" b="1" dirty="0">
                <a:solidFill>
                  <a:srgbClr val="FFC000"/>
                </a:solidFill>
                <a:latin typeface="Avenir Black" panose="02000503020000020003" pitchFamily="2" charset="0"/>
              </a:rPr>
              <a:t>True or False</a:t>
            </a:r>
          </a:p>
        </p:txBody>
      </p:sp>
      <p:sp>
        <p:nvSpPr>
          <p:cNvPr id="2" name="Rectangle 1">
            <a:extLst>
              <a:ext uri="{FF2B5EF4-FFF2-40B4-BE49-F238E27FC236}">
                <a16:creationId xmlns:a16="http://schemas.microsoft.com/office/drawing/2014/main" id="{C090CCB6-9935-681A-8A6D-672B59F11B58}"/>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40666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9164A"/>
        </a:solidFill>
        <a:effectLst/>
      </p:bgPr>
    </p:bg>
    <p:spTree>
      <p:nvGrpSpPr>
        <p:cNvPr id="1" name="">
          <a:extLst>
            <a:ext uri="{FF2B5EF4-FFF2-40B4-BE49-F238E27FC236}">
              <a16:creationId xmlns:a16="http://schemas.microsoft.com/office/drawing/2014/main" id="{601F0292-950B-2DE4-2C41-EDBA5CAB72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30B9C-B674-28A9-EBB8-6E38A7E1FF67}"/>
              </a:ext>
            </a:extLst>
          </p:cNvPr>
          <p:cNvSpPr>
            <a:spLocks noGrp="1"/>
          </p:cNvSpPr>
          <p:nvPr>
            <p:ph idx="1"/>
          </p:nvPr>
        </p:nvSpPr>
        <p:spPr>
          <a:xfrm>
            <a:off x="838200" y="2727118"/>
            <a:ext cx="10515600" cy="3480324"/>
          </a:xfrm>
        </p:spPr>
        <p:txBody>
          <a:bodyPr>
            <a:normAutofit fontScale="40000" lnSpcReduction="20000"/>
          </a:bodyPr>
          <a:lstStyle/>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To feel more confident and build self esteem</a:t>
            </a:r>
            <a:endParaRPr lang="en-GB" sz="7600" b="1" dirty="0">
              <a:solidFill>
                <a:schemeClr val="bg1"/>
              </a:solidFill>
              <a:latin typeface="Avenir Black" panose="02000503020000020003" pitchFamily="2" charset="0"/>
            </a:endParaRPr>
          </a:p>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Fear and self protection</a:t>
            </a:r>
            <a:endParaRPr lang="en-GB" sz="7600" b="1" dirty="0">
              <a:solidFill>
                <a:schemeClr val="bg1"/>
              </a:solidFill>
              <a:latin typeface="Avenir Black" panose="02000503020000020003" pitchFamily="2" charset="0"/>
            </a:endParaRPr>
          </a:p>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Cooking</a:t>
            </a:r>
            <a:endParaRPr lang="en-GB" sz="7600" b="1" dirty="0">
              <a:solidFill>
                <a:schemeClr val="bg1"/>
              </a:solidFill>
              <a:latin typeface="Avenir Black" panose="02000503020000020003" pitchFamily="2" charset="0"/>
            </a:endParaRPr>
          </a:p>
          <a:p>
            <a:pPr marL="1143000" indent="-1143000">
              <a:lnSpc>
                <a:spcPct val="140000"/>
              </a:lnSpc>
              <a:buFont typeface="+mj-lt"/>
              <a:buAutoNum type="alphaLcParenR"/>
            </a:pPr>
            <a:r>
              <a:rPr lang="en-GB" sz="7600" b="1" dirty="0">
                <a:solidFill>
                  <a:schemeClr val="bg1"/>
                </a:solidFill>
                <a:effectLst/>
                <a:latin typeface="Avenir Black" panose="02000503020000020003" pitchFamily="2" charset="0"/>
              </a:rPr>
              <a:t>To imitate characters seen in movies, TV and games</a:t>
            </a:r>
          </a:p>
          <a:p>
            <a:pPr>
              <a:lnSpc>
                <a:spcPct val="120000"/>
              </a:lnSpc>
            </a:pPr>
            <a:endParaRPr lang="en-GB" dirty="0"/>
          </a:p>
        </p:txBody>
      </p:sp>
      <p:sp>
        <p:nvSpPr>
          <p:cNvPr id="4" name="Rectangle 3">
            <a:extLst>
              <a:ext uri="{FF2B5EF4-FFF2-40B4-BE49-F238E27FC236}">
                <a16:creationId xmlns:a16="http://schemas.microsoft.com/office/drawing/2014/main" id="{B5FE96CA-4623-67CD-0DB9-00AAB1FFB796}"/>
              </a:ext>
            </a:extLst>
          </p:cNvPr>
          <p:cNvSpPr/>
          <p:nvPr/>
        </p:nvSpPr>
        <p:spPr>
          <a:xfrm>
            <a:off x="10725664" y="-1"/>
            <a:ext cx="1198605" cy="1004341"/>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dirty="0">
                <a:latin typeface="Avenir Black" panose="02000503020000020003" pitchFamily="2" charset="0"/>
              </a:rPr>
              <a:t>Question 7</a:t>
            </a:r>
          </a:p>
        </p:txBody>
      </p:sp>
      <p:sp>
        <p:nvSpPr>
          <p:cNvPr id="7" name="Title 6">
            <a:extLst>
              <a:ext uri="{FF2B5EF4-FFF2-40B4-BE49-F238E27FC236}">
                <a16:creationId xmlns:a16="http://schemas.microsoft.com/office/drawing/2014/main" id="{56BDCAAA-D4E0-1C0C-DF6C-4EA1BCAEB11C}"/>
              </a:ext>
            </a:extLst>
          </p:cNvPr>
          <p:cNvSpPr>
            <a:spLocks noGrp="1"/>
          </p:cNvSpPr>
          <p:nvPr>
            <p:ph type="title"/>
          </p:nvPr>
        </p:nvSpPr>
        <p:spPr>
          <a:xfrm>
            <a:off x="838200" y="650558"/>
            <a:ext cx="10515600" cy="1582976"/>
          </a:xfrm>
        </p:spPr>
        <p:txBody>
          <a:bodyPr>
            <a:normAutofit fontScale="90000"/>
          </a:bodyPr>
          <a:lstStyle/>
          <a:p>
            <a:r>
              <a:rPr lang="en-US" b="1" dirty="0">
                <a:solidFill>
                  <a:srgbClr val="FFC000"/>
                </a:solidFill>
                <a:latin typeface="Avenir Black" panose="02000503020000020003" pitchFamily="2" charset="0"/>
              </a:rPr>
              <a:t>What is the most common reason that young people state for carrying a knife?</a:t>
            </a:r>
          </a:p>
        </p:txBody>
      </p:sp>
      <p:sp>
        <p:nvSpPr>
          <p:cNvPr id="2" name="Rectangle 1">
            <a:extLst>
              <a:ext uri="{FF2B5EF4-FFF2-40B4-BE49-F238E27FC236}">
                <a16:creationId xmlns:a16="http://schemas.microsoft.com/office/drawing/2014/main" id="{B7DB4CEC-49D3-D61C-3829-E0475585C931}"/>
              </a:ext>
            </a:extLst>
          </p:cNvPr>
          <p:cNvSpPr/>
          <p:nvPr/>
        </p:nvSpPr>
        <p:spPr>
          <a:xfrm>
            <a:off x="10109915" y="6166022"/>
            <a:ext cx="1814354" cy="691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tlCol="0" anchor="t"/>
          <a:lstStyle/>
          <a:p>
            <a:pPr algn="ctr"/>
            <a:r>
              <a:rPr lang="en-US" b="1" dirty="0">
                <a:solidFill>
                  <a:schemeClr val="tx1"/>
                </a:solidFill>
                <a:latin typeface="Avenir Black" panose="02000503020000020003" pitchFamily="2" charset="0"/>
              </a:rPr>
              <a:t>#</a:t>
            </a:r>
            <a:r>
              <a:rPr lang="en-US" b="1" dirty="0" err="1">
                <a:solidFill>
                  <a:schemeClr val="tx1"/>
                </a:solidFill>
                <a:latin typeface="Avenir Black" panose="02000503020000020003" pitchFamily="2" charset="0"/>
              </a:rPr>
              <a:t>NotTheOne</a:t>
            </a:r>
            <a:endParaRPr lang="en-US" b="1" dirty="0">
              <a:solidFill>
                <a:schemeClr val="tx1"/>
              </a:solidFill>
              <a:latin typeface="Avenir Black" panose="02000503020000020003" pitchFamily="2" charset="0"/>
            </a:endParaRPr>
          </a:p>
        </p:txBody>
      </p:sp>
    </p:spTree>
    <p:extLst>
      <p:ext uri="{BB962C8B-B14F-4D97-AF65-F5344CB8AC3E}">
        <p14:creationId xmlns:p14="http://schemas.microsoft.com/office/powerpoint/2010/main" val="4162330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2760</TotalTime>
  <Words>1210</Words>
  <Application>Microsoft Macintosh PowerPoint</Application>
  <PresentationFormat>Widescreen</PresentationFormat>
  <Paragraphs>204</Paragraphs>
  <Slides>27</Slides>
  <Notes>26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Avenir Black</vt:lpstr>
      <vt:lpstr>Arial</vt:lpstr>
      <vt:lpstr>Aptos Display</vt:lpstr>
      <vt:lpstr>Aptos</vt:lpstr>
      <vt:lpstr>Office Theme</vt:lpstr>
      <vt:lpstr>Knife Angel</vt:lpstr>
      <vt:lpstr>Knife Angel</vt:lpstr>
      <vt:lpstr>True or False</vt:lpstr>
      <vt:lpstr>At what age can you legally buy a knife in the UK?</vt:lpstr>
      <vt:lpstr>Which of the following situations are people allowed to carry a knife in public?</vt:lpstr>
      <vt:lpstr>If someone is caught carrying a knife without a good reason, what could be the potential consequences?</vt:lpstr>
      <vt:lpstr>What should you do if you know someone who is carrying a knife?</vt:lpstr>
      <vt:lpstr>True or False</vt:lpstr>
      <vt:lpstr>What is the most common reason that young people state for carrying a knife?</vt:lpstr>
      <vt:lpstr>Which of these is a good way to avoid getting involved in knife crime?</vt:lpstr>
      <vt:lpstr>What of these is a good way to avoid getting involved in knife crime?</vt:lpstr>
      <vt:lpstr>Knife crime is most associated with which other type of crime?</vt:lpstr>
      <vt:lpstr>Answers</vt:lpstr>
      <vt:lpstr>True or False</vt:lpstr>
      <vt:lpstr>At what age can you legally buy a knife in the UK?</vt:lpstr>
      <vt:lpstr>Which of the following situations are people allowed to carry a knife in public?</vt:lpstr>
      <vt:lpstr>If someone is caught carrying a knife without a good reason, what could be the potential consequences?</vt:lpstr>
      <vt:lpstr>What should you do if you know someone who is carrying a knife?</vt:lpstr>
      <vt:lpstr>True or False</vt:lpstr>
      <vt:lpstr>What is the most common reason that young people state for carrying a knife?</vt:lpstr>
      <vt:lpstr>Which of these is a good way to avoid getting involved in knife crime?</vt:lpstr>
      <vt:lpstr>What of these is a good way to avoid getting involved in knife crime?</vt:lpstr>
      <vt:lpstr>Knife crime is most associated with which other type of crime?</vt:lpstr>
      <vt:lpstr>Write down the most important thing you have learned from this session.</vt:lpstr>
      <vt:lpstr>An ‘Anti-Violence Champion’ is someone who completely renounces violent and aggressive behaviour as a means to solve issues, disputes and difficulties. ‘ Anti-Violence Champions’ support the Knife Angel and its educational legacy by standing up against all forms of violent behaviour.   They make the conscious decision to solve all problems in a peaceful and non-physical manner. As an ‘Anti-Violence Champion’, you play an integral and extremely important part in the Knife Angel’s journey to create social change.</vt:lpstr>
      <vt:lpstr>Thank you for getting involved.</vt:lpstr>
      <vt:lpstr>Support  and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HART Deborah 15928</dc:creator>
  <cp:lastModifiedBy>Steve Williams</cp:lastModifiedBy>
  <cp:revision>14</cp:revision>
  <dcterms:created xsi:type="dcterms:W3CDTF">2026-01-05T13:36:38Z</dcterms:created>
  <dcterms:modified xsi:type="dcterms:W3CDTF">2026-01-14T10:03:45Z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cbfa385-8296-4297-a9ac-837a1833737a_Enabled">
    <vt:lpwstr>true</vt:lpwstr>
  </property>
  <property fmtid="{D5CDD505-2E9C-101B-9397-08002B2CF9AE}" pid="3" name="MSIP_Label_ccbfa385-8296-4297-a9ac-837a1833737a_SetDate">
    <vt:lpwstr>2026-01-05T13:44:28Z</vt:lpwstr>
  </property>
  <property fmtid="{D5CDD505-2E9C-101B-9397-08002B2CF9AE}" pid="4" name="MSIP_Label_ccbfa385-8296-4297-a9ac-837a1833737a_Method">
    <vt:lpwstr>Standard</vt:lpwstr>
  </property>
  <property fmtid="{D5CDD505-2E9C-101B-9397-08002B2CF9AE}" pid="5" name="MSIP_Label_ccbfa385-8296-4297-a9ac-837a1833737a_Name">
    <vt:lpwstr>ccbfa385-8296-4297-a9ac-837a1833737a</vt:lpwstr>
  </property>
  <property fmtid="{D5CDD505-2E9C-101B-9397-08002B2CF9AE}" pid="6" name="MSIP_Label_ccbfa385-8296-4297-a9ac-837a1833737a_SiteId">
    <vt:lpwstr>4515d0c5-b418-4cfa-9741-222da68a18d7</vt:lpwstr>
  </property>
  <property fmtid="{D5CDD505-2E9C-101B-9397-08002B2CF9AE}" pid="7" name="MSIP_Label_ccbfa385-8296-4297-a9ac-837a1833737a_ActionId">
    <vt:lpwstr>57faa2b5-de7c-417e-99ac-f9457d57eb1e</vt:lpwstr>
  </property>
  <property fmtid="{D5CDD505-2E9C-101B-9397-08002B2CF9AE}" pid="8" name="MSIP_Label_ccbfa385-8296-4297-a9ac-837a1833737a_ContentBits">
    <vt:lpwstr>0</vt:lpwstr>
  </property>
  <property fmtid="{D5CDD505-2E9C-101B-9397-08002B2CF9AE}" pid="9" name="MSIP_Label_ccbfa385-8296-4297-a9ac-837a1833737a_Tag">
    <vt:lpwstr>10, 3, 0, 1</vt:lpwstr>
  </property>
</Properties>
</file>